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300" r:id="rId5"/>
    <p:sldId id="298" r:id="rId6"/>
    <p:sldId id="299" r:id="rId7"/>
    <p:sldId id="262" r:id="rId8"/>
    <p:sldId id="308" r:id="rId9"/>
    <p:sldId id="309" r:id="rId10"/>
    <p:sldId id="310" r:id="rId11"/>
    <p:sldId id="311" r:id="rId12"/>
    <p:sldId id="312" r:id="rId13"/>
    <p:sldId id="288" r:id="rId14"/>
    <p:sldId id="313" r:id="rId15"/>
    <p:sldId id="314" r:id="rId16"/>
    <p:sldId id="315" r:id="rId17"/>
    <p:sldId id="316" r:id="rId18"/>
    <p:sldId id="317" r:id="rId19"/>
    <p:sldId id="318" r:id="rId20"/>
    <p:sldId id="280" r:id="rId21"/>
    <p:sldId id="301" r:id="rId22"/>
    <p:sldId id="302" r:id="rId23"/>
    <p:sldId id="303" r:id="rId24"/>
    <p:sldId id="304" r:id="rId25"/>
    <p:sldId id="305" r:id="rId26"/>
    <p:sldId id="306" r:id="rId27"/>
    <p:sldId id="281" r:id="rId28"/>
    <p:sldId id="319" r:id="rId29"/>
    <p:sldId id="290" r:id="rId30"/>
    <p:sldId id="320" r:id="rId31"/>
    <p:sldId id="321" r:id="rId32"/>
    <p:sldId id="322" r:id="rId33"/>
    <p:sldId id="284" r:id="rId34"/>
    <p:sldId id="323" r:id="rId35"/>
    <p:sldId id="324" r:id="rId36"/>
    <p:sldId id="325" r:id="rId37"/>
    <p:sldId id="261" r:id="rId38"/>
    <p:sldId id="326" r:id="rId39"/>
    <p:sldId id="327" r:id="rId40"/>
    <p:sldId id="271" r:id="rId41"/>
    <p:sldId id="328" r:id="rId42"/>
    <p:sldId id="329" r:id="rId43"/>
    <p:sldId id="330" r:id="rId44"/>
    <p:sldId id="331" r:id="rId45"/>
    <p:sldId id="332" r:id="rId46"/>
    <p:sldId id="333" r:id="rId47"/>
    <p:sldId id="258" r:id="rId48"/>
    <p:sldId id="259" r:id="rId49"/>
    <p:sldId id="269" r:id="rId50"/>
    <p:sldId id="285" r:id="rId51"/>
    <p:sldId id="286" r:id="rId52"/>
    <p:sldId id="287" r:id="rId53"/>
    <p:sldId id="291" r:id="rId54"/>
    <p:sldId id="260" r:id="rId55"/>
    <p:sldId id="272" r:id="rId56"/>
    <p:sldId id="289" r:id="rId57"/>
    <p:sldId id="292" r:id="rId58"/>
    <p:sldId id="263" r:id="rId59"/>
    <p:sldId id="265" r:id="rId60"/>
    <p:sldId id="293" r:id="rId61"/>
    <p:sldId id="294" r:id="rId62"/>
    <p:sldId id="264" r:id="rId63"/>
    <p:sldId id="295" r:id="rId64"/>
    <p:sldId id="334" r:id="rId65"/>
    <p:sldId id="33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C7C7A"/>
    <a:srgbClr val="DFD8C7"/>
    <a:srgbClr val="EBEDEE"/>
    <a:srgbClr val="E9E9E9"/>
    <a:srgbClr val="E4E3E1"/>
    <a:srgbClr val="E6E4E5"/>
    <a:srgbClr val="D1D1CF"/>
    <a:srgbClr val="DEDEE0"/>
    <a:srgbClr val="E1E1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9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465317" y="5142948"/>
            <a:ext cx="52613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SPIELBERG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-128621" y="76200"/>
            <a:ext cx="1244924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[       ]</a:t>
            </a:r>
            <a:endParaRPr kumimoji="0" lang="ko-KR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그래프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457" y="1415319"/>
            <a:ext cx="7708325" cy="44590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3601" y="1415319"/>
            <a:ext cx="3780101" cy="35387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01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그래프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5" y="1172095"/>
            <a:ext cx="7338928" cy="524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15" y="1786473"/>
            <a:ext cx="3972479" cy="363905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7772400" y="3606002"/>
            <a:ext cx="457200" cy="4405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3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5895211"/>
            <a:ext cx="11144495" cy="291186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5400000">
            <a:off x="5451230" y="5150505"/>
            <a:ext cx="457200" cy="4405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61849"/>
            <a:ext cx="8380267" cy="3284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1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" y="1050690"/>
            <a:ext cx="12027877" cy="5671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7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03" y="1847079"/>
            <a:ext cx="4167343" cy="37417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" y="1847079"/>
            <a:ext cx="5359939" cy="4469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리뷰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" y="1085629"/>
            <a:ext cx="5351715" cy="5647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82" y="2614578"/>
            <a:ext cx="6332112" cy="2223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17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– TMDB API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0" y="1949078"/>
            <a:ext cx="7173326" cy="36581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2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– TMDB API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75" y="946952"/>
            <a:ext cx="9612066" cy="5649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7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– TMDB API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73" y="1035856"/>
            <a:ext cx="6620799" cy="540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1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– TMDB API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23" y="977097"/>
            <a:ext cx="8951044" cy="58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2553171" y="2028616"/>
            <a:ext cx="70856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5F5F5D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프로젝트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srgbClr val="5F5F5D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5F5F5D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Movie Mania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5F5F5D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86BBC-4752-4FA2-8C65-F03121F5D736}"/>
              </a:ext>
            </a:extLst>
          </p:cNvPr>
          <p:cNvSpPr txBox="1"/>
          <p:nvPr/>
        </p:nvSpPr>
        <p:spPr>
          <a:xfrm>
            <a:off x="3241702" y="1084521"/>
            <a:ext cx="57086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lt"/>
                <a:ea typeface="+mj-ea"/>
              </a:rPr>
              <a:t>Main Page</a:t>
            </a:r>
          </a:p>
          <a:p>
            <a:pPr algn="ctr"/>
            <a:r>
              <a:rPr lang="en-US" altLang="ko-KR" sz="5400" dirty="0">
                <a:latin typeface="+mj-lt"/>
                <a:ea typeface="+mj-ea"/>
              </a:rPr>
              <a:t>&amp;</a:t>
            </a:r>
          </a:p>
          <a:p>
            <a:pPr algn="ctr"/>
            <a:r>
              <a:rPr lang="en-US" altLang="ko-KR" sz="5400" dirty="0">
                <a:latin typeface="+mj-lt"/>
                <a:ea typeface="+mj-ea"/>
              </a:rPr>
              <a:t>Question Page</a:t>
            </a:r>
            <a:endParaRPr lang="ko-KR" altLang="en-US" sz="54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372765" cy="1415772"/>
            <a:chOff x="901700" y="2721114"/>
            <a:chExt cx="2372765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7363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Black"/>
                  <a:ea typeface="Pretendard"/>
                  <a:cs typeface="+mn-cs"/>
                </a:rPr>
                <a:t>Part 1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-30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메인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7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B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806615" y="1229040"/>
            <a:ext cx="2858426" cy="3475362"/>
            <a:chOff x="281014" y="4211456"/>
            <a:chExt cx="2858426" cy="34753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지정한 영화들의 예매 상태 및 리스트와 포스터를 볼 수 있도록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설정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부트스트랩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캐러셀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기능 활용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)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상영 상태는 상영 정보가 있을 경우 예매 가능 표시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영화 제목으로 검색 설정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(JPA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findBy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기능 활용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)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362771" y="4211456"/>
              <a:ext cx="1857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A3838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Home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31145" y="1229040"/>
            <a:ext cx="5190504" cy="5432827"/>
            <a:chOff x="1844480" y="1323573"/>
            <a:chExt cx="5190504" cy="543282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57815" y="1493818"/>
              <a:ext cx="5163834" cy="52625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44480" y="1323573"/>
              <a:ext cx="316992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65064" y="1323573"/>
              <a:ext cx="316992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5247640" y="1629150"/>
            <a:ext cx="904240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컨저링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29352" y="3193790"/>
            <a:ext cx="904240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 가능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68646" y="2894524"/>
            <a:ext cx="1025652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2013-09-13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8C860-43EE-C87B-F5F2-4629A37E5F88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3D3A35"/>
                </a:solidFill>
                <a:latin typeface="Montserrat SemiBold"/>
                <a:ea typeface="Pretendard"/>
              </a:rPr>
              <a:t>김도연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6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메인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699363"/>
            <a:ext cx="3758154" cy="380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13" y="1450431"/>
            <a:ext cx="4194413" cy="415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87500" y="5507417"/>
            <a:ext cx="3758154" cy="4037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Controller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20013" y="5600484"/>
            <a:ext cx="4194412" cy="4037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Service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3394A4-AD91-5710-59F0-0E772669C5A0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3D3A35"/>
                </a:solidFill>
                <a:latin typeface="Montserrat SemiBold"/>
                <a:ea typeface="Pretendard"/>
              </a:rPr>
              <a:t>김도연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3262432" cy="1415772"/>
            <a:chOff x="901700" y="2721114"/>
            <a:chExt cx="3262432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Black"/>
                  <a:ea typeface="Pretendard"/>
                  <a:cs typeface="+mn-cs"/>
                </a:rPr>
                <a:t>Part 2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3262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-30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고객센터 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1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03924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고객센터 게시판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9048699" y="1102002"/>
            <a:ext cx="2420461" cy="2398144"/>
            <a:chOff x="281014" y="4211456"/>
            <a:chExt cx="2858426" cy="2398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간단한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Q&amp;A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를 담을 수 있는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게시판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회원만 글 작성 가능하며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작성자만 자신의 글을 수정할 수 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답변은 오직 관리자만 가능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362771" y="4211456"/>
              <a:ext cx="1857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Pretendard ExtraBold"/>
                  <a:cs typeface="+mn-cs"/>
                </a:rPr>
                <a:t>Q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Pretendard"/>
                  <a:cs typeface="+mn-cs"/>
                </a:rPr>
                <a:t>uestion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Pretendard ExtraBold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68818" y="1476145"/>
            <a:ext cx="8122376" cy="3567616"/>
            <a:chOff x="-52678" y="806264"/>
            <a:chExt cx="9386252" cy="412275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678" y="806264"/>
              <a:ext cx="9386252" cy="41227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426960" y="4373880"/>
              <a:ext cx="1483360" cy="55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E0A6BC-1E38-D17B-D137-5C070E82D6B8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3D3A35"/>
                </a:solidFill>
                <a:latin typeface="Montserrat SemiBold"/>
                <a:ea typeface="Pretendard"/>
              </a:rPr>
              <a:t>김도연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9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고객센터 게시판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52" y="1416781"/>
            <a:ext cx="3038824" cy="31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76" y="1419394"/>
            <a:ext cx="3219700" cy="259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26" y="4270374"/>
            <a:ext cx="3323448" cy="219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74" y="3231210"/>
            <a:ext cx="3439744" cy="323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628576" y="1416781"/>
            <a:ext cx="2335328" cy="4037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Controller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3398" y="6063290"/>
            <a:ext cx="2335328" cy="4037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Service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F88D7-55C0-AC91-F623-9FB2888F1B8F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3D3A35"/>
                </a:solidFill>
                <a:latin typeface="Montserrat SemiBold"/>
                <a:ea typeface="Pretendard"/>
              </a:rPr>
              <a:t>김도연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8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2720722" y="1329072"/>
            <a:ext cx="6750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lt"/>
                <a:ea typeface="+mj-ea"/>
              </a:rPr>
              <a:t>Ticketing System</a:t>
            </a:r>
            <a:endParaRPr lang="ko-KR" altLang="en-US" sz="5400" dirty="0">
              <a:latin typeface="+mj-lt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675F9D-7806-1BF5-DB94-E40E17D5E51C}"/>
              </a:ext>
            </a:extLst>
          </p:cNvPr>
          <p:cNvGrpSpPr/>
          <p:nvPr/>
        </p:nvGrpSpPr>
        <p:grpSpPr>
          <a:xfrm>
            <a:off x="901700" y="1352550"/>
            <a:ext cx="3334567" cy="1415772"/>
            <a:chOff x="901700" y="2721114"/>
            <a:chExt cx="3334567" cy="1415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DA40C9-33EE-4F51-344F-615E26007C1E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Black"/>
                  <a:ea typeface="Pretendard"/>
                  <a:cs typeface="+mn-cs"/>
                </a:rPr>
                <a:t>Part 1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4F0CC2-0061-5A3D-45FB-F3675865271B}"/>
                </a:ext>
              </a:extLst>
            </p:cNvPr>
            <p:cNvSpPr txBox="1"/>
            <p:nvPr/>
          </p:nvSpPr>
          <p:spPr>
            <a:xfrm>
              <a:off x="901700" y="3490555"/>
              <a:ext cx="3334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예매 및 결제 페이지</a:t>
              </a:r>
            </a:p>
          </p:txBody>
        </p:sp>
      </p:grpSp>
      <p:pic>
        <p:nvPicPr>
          <p:cNvPr id="29" name="그림 28" descr="텍스트, 폰트, 포스트잇 노트, 직사각형이(가) 표시된 사진&#10;&#10;자동 생성된 설명">
            <a:extLst>
              <a:ext uri="{FF2B5EF4-FFF2-40B4-BE49-F238E27FC236}">
                <a16:creationId xmlns:a16="http://schemas.microsoft.com/office/drawing/2014/main" id="{809A2E3F-9B85-4621-9471-8623E1B1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2550"/>
            <a:ext cx="5638800" cy="4298106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BBB02A8-56C1-E6AD-3EF8-B34BE0A08AA2}"/>
              </a:ext>
            </a:extLst>
          </p:cNvPr>
          <p:cNvCxnSpPr/>
          <p:nvPr/>
        </p:nvCxnSpPr>
        <p:spPr>
          <a:xfrm>
            <a:off x="1112520" y="2880360"/>
            <a:ext cx="0" cy="248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3642C6-7E7C-A834-2C60-E8F3A7B4E399}"/>
              </a:ext>
            </a:extLst>
          </p:cNvPr>
          <p:cNvSpPr txBox="1"/>
          <p:nvPr/>
        </p:nvSpPr>
        <p:spPr>
          <a:xfrm>
            <a:off x="997720" y="547651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강현수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8B661BB-42DA-1CA1-F34F-C2C822288F6E}"/>
              </a:ext>
            </a:extLst>
          </p:cNvPr>
          <p:cNvGrpSpPr/>
          <p:nvPr/>
        </p:nvGrpSpPr>
        <p:grpSpPr>
          <a:xfrm>
            <a:off x="927883" y="986428"/>
            <a:ext cx="944489" cy="266839"/>
            <a:chOff x="500171" y="1806992"/>
            <a:chExt cx="944489" cy="26683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0E077D4-C80B-E7B7-5B51-30E9B80F8F1F}"/>
                </a:ext>
              </a:extLst>
            </p:cNvPr>
            <p:cNvSpPr/>
            <p:nvPr/>
          </p:nvSpPr>
          <p:spPr>
            <a:xfrm>
              <a:off x="500171" y="1806992"/>
              <a:ext cx="923962" cy="26161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CFFA2B-134B-8E86-6D0A-25A25B87CE9B}"/>
                </a:ext>
              </a:extLst>
            </p:cNvPr>
            <p:cNvSpPr txBox="1"/>
            <p:nvPr/>
          </p:nvSpPr>
          <p:spPr>
            <a:xfrm>
              <a:off x="500171" y="1812221"/>
              <a:ext cx="9444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SPIELBURG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극장 선택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587306" y="1318143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6341659" y="1318143"/>
            <a:ext cx="8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7AC5BE-98EB-E17D-B946-4E88D3E4CE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8218" y="1662016"/>
            <a:ext cx="2934212" cy="338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30758-5B0A-27E6-79FE-8574CBDB4704}"/>
              </a:ext>
            </a:extLst>
          </p:cNvPr>
          <p:cNvGrpSpPr/>
          <p:nvPr/>
        </p:nvGrpSpPr>
        <p:grpSpPr>
          <a:xfrm>
            <a:off x="926415" y="5223301"/>
            <a:ext cx="4625586" cy="1256297"/>
            <a:chOff x="1003054" y="5507781"/>
            <a:chExt cx="4625586" cy="1256297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BC1F0A-392E-49CD-956A-2DD195464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486668" y="5513611"/>
              <a:ext cx="3658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극장 선택 박스 변경 시 날짜 선택 내용 변경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EDB05-9F5C-D24B-0A9A-8FB8C2EB9F44}"/>
                </a:ext>
              </a:extLst>
            </p:cNvPr>
            <p:cNvSpPr txBox="1"/>
            <p:nvPr/>
          </p:nvSpPr>
          <p:spPr>
            <a:xfrm>
              <a:off x="1409890" y="5857996"/>
              <a:ext cx="3811915" cy="906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극장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셀렉트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박스 값의 변경에 따라서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해당 극장의 상영 날짜를 가져와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날짜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셀렉트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박스 값을 구성한다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9ED37-DCCA-51A6-809C-429303CB93BD}"/>
              </a:ext>
            </a:extLst>
          </p:cNvPr>
          <p:cNvGrpSpPr/>
          <p:nvPr/>
        </p:nvGrpSpPr>
        <p:grpSpPr>
          <a:xfrm>
            <a:off x="6640085" y="5223301"/>
            <a:ext cx="4625586" cy="1256938"/>
            <a:chOff x="1003054" y="5507781"/>
            <a:chExt cx="4625586" cy="125693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A4C197-F87A-1F9C-F26D-AF83422FB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2ED756-A14B-01C0-E9DF-D96363C5E90F}"/>
                </a:ext>
              </a:extLst>
            </p:cNvPr>
            <p:cNvSpPr txBox="1"/>
            <p:nvPr/>
          </p:nvSpPr>
          <p:spPr>
            <a:xfrm>
              <a:off x="1486670" y="5513611"/>
              <a:ext cx="3658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날짜 선택 박스 변경 시 시간 선택 내용 변경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A95B1-8DBE-F9E5-0607-48ABFE9E0B6C}"/>
                </a:ext>
              </a:extLst>
            </p:cNvPr>
            <p:cNvSpPr txBox="1"/>
            <p:nvPr/>
          </p:nvSpPr>
          <p:spPr>
            <a:xfrm>
              <a:off x="1114290" y="5857996"/>
              <a:ext cx="4218750" cy="906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날짜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셀렉트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박스 값의 변경에 따라서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해당 날짜의 상영 시간을 가져와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시간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셀렉트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박스 값을 구성한다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15BB291-E8F0-5A69-4FAE-7B8FB41F0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3590" y="1630501"/>
            <a:ext cx="2934212" cy="3360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467CB-BDE0-C4C1-C874-DA6C98FC6049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6F9EB1-4E24-4342-A25D-45FC07689B3D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DC6C550-343D-FC5A-5070-A8AA9CB5EFB0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78DCB0-0E33-ACC9-28E1-2E9950B78D3C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4064A-80F4-F35D-D61A-2F0B6E2160F3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4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1102282" y="381000"/>
            <a:ext cx="9987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이정준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(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팀장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김도연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,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 강현수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노승현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,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ea typeface="Pretendard"/>
                <a:cs typeface="+mn-cs"/>
              </a:rPr>
              <a:t> 전왕근</a:t>
            </a:r>
          </a:p>
        </p:txBody>
      </p:sp>
    </p:spTree>
    <p:extLst>
      <p:ext uri="{BB962C8B-B14F-4D97-AF65-F5344CB8AC3E}">
        <p14:creationId xmlns:p14="http://schemas.microsoft.com/office/powerpoint/2010/main" val="1564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극장 선택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7FB38C0-FE00-FC5C-41BD-F7810315B3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9" y="1492430"/>
            <a:ext cx="5764129" cy="494278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72E98C-8138-6000-D28F-3C715EB143C6}"/>
              </a:ext>
            </a:extLst>
          </p:cNvPr>
          <p:cNvGrpSpPr/>
          <p:nvPr/>
        </p:nvGrpSpPr>
        <p:grpSpPr>
          <a:xfrm>
            <a:off x="7128705" y="1292375"/>
            <a:ext cx="5063295" cy="853715"/>
            <a:chOff x="7331905" y="1283139"/>
            <a:chExt cx="5063295" cy="85371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B1FDE61-E717-9B80-E529-38CC976C492D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16874-D563-7F72-3B40-F2A3CB3052F1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001.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극장 선택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08EDF6-F8DF-C155-EE8C-B7CF435721D5}"/>
                </a:ext>
              </a:extLst>
            </p:cNvPr>
            <p:cNvSpPr txBox="1"/>
            <p:nvPr/>
          </p:nvSpPr>
          <p:spPr>
            <a:xfrm>
              <a:off x="7331905" y="1829077"/>
              <a:ext cx="27863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고객이 영화를 볼 상영관을 선택한다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9BCC1C-6362-277C-1073-ADCCB0CB72C6}"/>
              </a:ext>
            </a:extLst>
          </p:cNvPr>
          <p:cNvGrpSpPr/>
          <p:nvPr/>
        </p:nvGrpSpPr>
        <p:grpSpPr>
          <a:xfrm>
            <a:off x="7128705" y="2868423"/>
            <a:ext cx="5063295" cy="1171943"/>
            <a:chOff x="7331905" y="1283139"/>
            <a:chExt cx="5063295" cy="1171943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7DA7650-18A2-B88D-6E9E-26E28498BF50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4221F-6599-4BCF-D6B6-2A78B54194D6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002.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날짜 선택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84D41-1252-5CE1-3E49-F90CF90DD633}"/>
                </a:ext>
              </a:extLst>
            </p:cNvPr>
            <p:cNvSpPr txBox="1"/>
            <p:nvPr/>
          </p:nvSpPr>
          <p:spPr>
            <a:xfrm>
              <a:off x="7331905" y="1829077"/>
              <a:ext cx="3964547" cy="626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고객이 선택한 극장에 따라 상영하는 날짜가 표시된다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선택 가능한 날짜 리스트 중 원하는 날짜를 선택한다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590431-065B-5915-D88E-333C3A26C2C8}"/>
              </a:ext>
            </a:extLst>
          </p:cNvPr>
          <p:cNvGrpSpPr/>
          <p:nvPr/>
        </p:nvGrpSpPr>
        <p:grpSpPr>
          <a:xfrm>
            <a:off x="7106263" y="4730383"/>
            <a:ext cx="5085737" cy="1452020"/>
            <a:chOff x="7309463" y="1283139"/>
            <a:chExt cx="5085737" cy="145202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9705EF8-41E5-ED87-25A3-34DC97021F72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3F5FA5-D288-AB02-B809-4A1C139D3413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003.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시간 선택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F93C37-3B3E-3A0B-D2DC-40F81A20D7B4}"/>
                </a:ext>
              </a:extLst>
            </p:cNvPr>
            <p:cNvSpPr txBox="1"/>
            <p:nvPr/>
          </p:nvSpPr>
          <p:spPr>
            <a:xfrm>
              <a:off x="7309463" y="1829077"/>
              <a:ext cx="4921540" cy="906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상영날짜에 가능한 시간 목록이 표시된다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선택 가능한 시간 리스트 중 원하는 시간을 선택하면 모든 선택 완료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이후 좌석 선택 페이지로 이동 가능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0AD21A-3384-4584-70ED-8069B30993FE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F63F644-8283-B0E6-DBEB-A58B812E4BCD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7D44B8E-E9CB-9243-F85A-E400D39FC930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DE3148-3FCF-A7FB-0D03-FEE1FC1CB4C6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6A34F7-91CA-29CF-8D7C-7E5AEC732962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6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587306" y="1318143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6341659" y="1318143"/>
            <a:ext cx="8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7AC5BE-98EB-E17D-B946-4E88D3E4CE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4724" y="1919506"/>
            <a:ext cx="4438993" cy="2784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30758-5B0A-27E6-79FE-8574CBDB4704}"/>
              </a:ext>
            </a:extLst>
          </p:cNvPr>
          <p:cNvGrpSpPr/>
          <p:nvPr/>
        </p:nvGrpSpPr>
        <p:grpSpPr>
          <a:xfrm>
            <a:off x="926415" y="5223301"/>
            <a:ext cx="4625586" cy="976220"/>
            <a:chOff x="1003054" y="5507781"/>
            <a:chExt cx="4625586" cy="97622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BC1F0A-392E-49CD-956A-2DD195464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2443665" y="5513611"/>
              <a:ext cx="1744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성인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OR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학생 선택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EDB05-9F5C-D24B-0A9A-8FB8C2EB9F44}"/>
                </a:ext>
              </a:extLst>
            </p:cNvPr>
            <p:cNvSpPr txBox="1"/>
            <p:nvPr/>
          </p:nvSpPr>
          <p:spPr>
            <a:xfrm>
              <a:off x="1409890" y="5857996"/>
              <a:ext cx="3811915" cy="626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성인 혹은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학생만 선택 되었을 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해당 인원수 만큼의 티켓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9ED37-DCCA-51A6-809C-429303CB93BD}"/>
              </a:ext>
            </a:extLst>
          </p:cNvPr>
          <p:cNvGrpSpPr/>
          <p:nvPr/>
        </p:nvGrpSpPr>
        <p:grpSpPr>
          <a:xfrm>
            <a:off x="6640085" y="5223301"/>
            <a:ext cx="4625586" cy="976220"/>
            <a:chOff x="1003054" y="5507781"/>
            <a:chExt cx="4625586" cy="97622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A4C197-F87A-1F9C-F26D-AF83422FB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2ED756-A14B-01C0-E9DF-D96363C5E90F}"/>
                </a:ext>
              </a:extLst>
            </p:cNvPr>
            <p:cNvSpPr txBox="1"/>
            <p:nvPr/>
          </p:nvSpPr>
          <p:spPr>
            <a:xfrm>
              <a:off x="2360309" y="5513611"/>
              <a:ext cx="1911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성인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AND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학생 선택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A95B1-8DBE-F9E5-0607-48ABFE9E0B6C}"/>
                </a:ext>
              </a:extLst>
            </p:cNvPr>
            <p:cNvSpPr txBox="1"/>
            <p:nvPr/>
          </p:nvSpPr>
          <p:spPr>
            <a:xfrm>
              <a:off x="1114290" y="5857996"/>
              <a:ext cx="4218750" cy="626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성인과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학생이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둘다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선택 되었을 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성인 인원수 와 학생 인원수 만큼 티켓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467CB-BDE0-C4C1-C874-DA6C98FC6049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6F9EB1-4E24-4342-A25D-45FC07689B3D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DC6C550-343D-FC5A-5070-A8AA9CB5EFB0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78DCB0-0E33-ACC9-28E1-2E9950B78D3C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4064A-80F4-F35D-D61A-2F0B6E2160F3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B6BDD77-1A91-CF29-24EA-BA077E95E0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138" y="1919506"/>
            <a:ext cx="4533042" cy="2784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9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587306" y="1318143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6341659" y="1318143"/>
            <a:ext cx="8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004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30758-5B0A-27E6-79FE-8574CBDB4704}"/>
              </a:ext>
            </a:extLst>
          </p:cNvPr>
          <p:cNvGrpSpPr/>
          <p:nvPr/>
        </p:nvGrpSpPr>
        <p:grpSpPr>
          <a:xfrm>
            <a:off x="926415" y="5223301"/>
            <a:ext cx="4625586" cy="1256297"/>
            <a:chOff x="1003054" y="5507781"/>
            <a:chExt cx="4625586" cy="1256297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BC1F0A-392E-49CD-956A-2DD195464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2839607" y="5513611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좌석 선택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EDB05-9F5C-D24B-0A9A-8FB8C2EB9F44}"/>
                </a:ext>
              </a:extLst>
            </p:cNvPr>
            <p:cNvSpPr txBox="1"/>
            <p:nvPr/>
          </p:nvSpPr>
          <p:spPr>
            <a:xfrm>
              <a:off x="1409890" y="5857996"/>
              <a:ext cx="3811915" cy="906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좌석이 클릭 되었을 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현재 최대 인원수 값을 정하고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Ajax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로 해당 좌석이 비어 있는지 검사한다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9ED37-DCCA-51A6-809C-429303CB93BD}"/>
              </a:ext>
            </a:extLst>
          </p:cNvPr>
          <p:cNvGrpSpPr/>
          <p:nvPr/>
        </p:nvGrpSpPr>
        <p:grpSpPr>
          <a:xfrm>
            <a:off x="6640085" y="5223301"/>
            <a:ext cx="4625586" cy="1256297"/>
            <a:chOff x="1003054" y="5507781"/>
            <a:chExt cx="4625586" cy="1256297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A4C197-F87A-1F9C-F26D-AF83422FB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2ED756-A14B-01C0-E9DF-D96363C5E90F}"/>
                </a:ext>
              </a:extLst>
            </p:cNvPr>
            <p:cNvSpPr txBox="1"/>
            <p:nvPr/>
          </p:nvSpPr>
          <p:spPr>
            <a:xfrm>
              <a:off x="2839612" y="5513611"/>
              <a:ext cx="95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좌석 검사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A95B1-8DBE-F9E5-0607-48ABFE9E0B6C}"/>
                </a:ext>
              </a:extLst>
            </p:cNvPr>
            <p:cNvSpPr txBox="1"/>
            <p:nvPr/>
          </p:nvSpPr>
          <p:spPr>
            <a:xfrm>
              <a:off x="1114289" y="5857996"/>
              <a:ext cx="4255185" cy="906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로그인한 유저가 선택했던 좌석을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다시 클릭 시 좌석의 값을 제거 후 빈 좌석으로 되돌린다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좌석 선택수가 최대 인원수보다 작을 때만 좌석 선택이 가능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C467CB-BDE0-C4C1-C874-DA6C98FC6049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6F9EB1-4E24-4342-A25D-45FC07689B3D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DC6C550-343D-FC5A-5070-A8AA9CB5EFB0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78DCB0-0E33-ACC9-28E1-2E9950B78D3C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4064A-80F4-F35D-D61A-2F0B6E2160F3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41DA900-45C8-B366-2A31-9E81C12EE0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269" y="1764218"/>
            <a:ext cx="3309200" cy="3195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037BCF-4C57-17E4-C7F4-CAE79A0547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8616" y="1764217"/>
            <a:ext cx="2526802" cy="3193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8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1A7C4F-0A19-9371-4ED2-5083537E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1" y="1292375"/>
            <a:ext cx="5063295" cy="4983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1194B6-4EA0-1C73-61FD-3140DB79DDEE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3A4A1CB-33AC-D7F0-A378-77E7FE27F1EF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9491299-AACC-9D2C-B4EF-BF3F6BB22C1D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1C8C5E-B615-3271-464E-01E558BB1BF3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75BAFD-9602-3A44-E352-D859182C28EE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A739564-87AE-47A0-30DD-A730E285445D}"/>
              </a:ext>
            </a:extLst>
          </p:cNvPr>
          <p:cNvGrpSpPr/>
          <p:nvPr/>
        </p:nvGrpSpPr>
        <p:grpSpPr>
          <a:xfrm>
            <a:off x="7128705" y="1292375"/>
            <a:ext cx="5063295" cy="853715"/>
            <a:chOff x="7331905" y="1283139"/>
            <a:chExt cx="5063295" cy="853715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1245D25-CFD2-B80E-6526-94E6A872739C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9F557C-C839-A6D6-045A-AD03D27B6B2F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001.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성인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학생 인원수 선택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F5A117-8C2B-495E-51EA-17F88ACBF6E7}"/>
                </a:ext>
              </a:extLst>
            </p:cNvPr>
            <p:cNvSpPr txBox="1"/>
            <p:nvPr/>
          </p:nvSpPr>
          <p:spPr>
            <a:xfrm>
              <a:off x="7331905" y="1829077"/>
              <a:ext cx="2630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성인 및 학생의 인원수를 선택한다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5445D8-DB07-C23A-3F9C-D9F80D67ED74}"/>
              </a:ext>
            </a:extLst>
          </p:cNvPr>
          <p:cNvGrpSpPr/>
          <p:nvPr/>
        </p:nvGrpSpPr>
        <p:grpSpPr>
          <a:xfrm>
            <a:off x="7128705" y="2830043"/>
            <a:ext cx="5063295" cy="1247348"/>
            <a:chOff x="7331905" y="1283139"/>
            <a:chExt cx="5063295" cy="1247348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AA66775-CE4E-97FB-FDDB-F3C6DFD92699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DE4A74-B801-FD90-F716-FF1D86B44179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002.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좌석 선택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DC52973-B815-7B52-C72E-49C49070E47E}"/>
                </a:ext>
              </a:extLst>
            </p:cNvPr>
            <p:cNvSpPr txBox="1"/>
            <p:nvPr/>
          </p:nvSpPr>
          <p:spPr>
            <a:xfrm>
              <a:off x="7331905" y="1829077"/>
              <a:ext cx="4366901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페이지 로드 시 이미 예매된 좌석은 검은 색으로 표시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클릭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X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빈 좌석 클릭 시 선택된 좌석이 검은 색으로 표시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50ACC2B-4F75-F621-34A5-43636FE94995}"/>
              </a:ext>
            </a:extLst>
          </p:cNvPr>
          <p:cNvGrpSpPr/>
          <p:nvPr/>
        </p:nvGrpSpPr>
        <p:grpSpPr>
          <a:xfrm>
            <a:off x="7095844" y="5103533"/>
            <a:ext cx="5096156" cy="924183"/>
            <a:chOff x="7299044" y="1283139"/>
            <a:chExt cx="5096156" cy="924183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EAC277C-D664-962E-1A07-6C17AADB0E8B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05" y="1716932"/>
              <a:ext cx="5063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37789A-A557-6C8E-BA76-EDB07E5482CF}"/>
                </a:ext>
              </a:extLst>
            </p:cNvPr>
            <p:cNvSpPr txBox="1"/>
            <p:nvPr/>
          </p:nvSpPr>
          <p:spPr>
            <a:xfrm flipH="1">
              <a:off x="7331905" y="1283139"/>
              <a:ext cx="2488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003.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 버튼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E13A4D-C706-ACED-1D7D-E9BCCDF61A67}"/>
                </a:ext>
              </a:extLst>
            </p:cNvPr>
            <p:cNvSpPr txBox="1"/>
            <p:nvPr/>
          </p:nvSpPr>
          <p:spPr>
            <a:xfrm>
              <a:off x="7299044" y="1829077"/>
              <a:ext cx="4942379" cy="37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선택한 인원수와 선택한 좌석수가 일치할 시 결제 페이지로 이동한다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.</a:t>
              </a: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A42F663-B72B-44C2-41E6-20149E8A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946" b="87923"/>
          <a:stretch/>
        </p:blipFill>
        <p:spPr>
          <a:xfrm>
            <a:off x="583709" y="994500"/>
            <a:ext cx="554463" cy="934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6CFA91-570B-4D16-2AD1-D9B08DE8A6E1}"/>
              </a:ext>
            </a:extLst>
          </p:cNvPr>
          <p:cNvSpPr txBox="1"/>
          <p:nvPr/>
        </p:nvSpPr>
        <p:spPr>
          <a:xfrm flipH="1">
            <a:off x="2161144" y="2121888"/>
            <a:ext cx="99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스크린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0309419-96D0-F4EC-CB44-C40197A83237}"/>
              </a:ext>
            </a:extLst>
          </p:cNvPr>
          <p:cNvSpPr/>
          <p:nvPr/>
        </p:nvSpPr>
        <p:spPr>
          <a:xfrm>
            <a:off x="583709" y="994500"/>
            <a:ext cx="563285" cy="934303"/>
          </a:xfrm>
          <a:prstGeom prst="round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CB1DF49-3CE1-86EF-2D7C-D40B63B7AF7E}"/>
              </a:ext>
            </a:extLst>
          </p:cNvPr>
          <p:cNvGrpSpPr/>
          <p:nvPr/>
        </p:nvGrpSpPr>
        <p:grpSpPr>
          <a:xfrm>
            <a:off x="339359" y="845956"/>
            <a:ext cx="341745" cy="341745"/>
            <a:chOff x="3759200" y="656222"/>
            <a:chExt cx="341745" cy="34174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4542AF3-80A8-5F03-DECF-406B7E2AD8D1}"/>
                </a:ext>
              </a:extLst>
            </p:cNvPr>
            <p:cNvSpPr/>
            <p:nvPr/>
          </p:nvSpPr>
          <p:spPr>
            <a:xfrm>
              <a:off x="3759200" y="656222"/>
              <a:ext cx="341745" cy="34174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A21957-033C-983F-806F-4B04CF28CCEE}"/>
                </a:ext>
              </a:extLst>
            </p:cNvPr>
            <p:cNvSpPr txBox="1"/>
            <p:nvPr/>
          </p:nvSpPr>
          <p:spPr>
            <a:xfrm>
              <a:off x="3794458" y="676229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1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46B21F0-109F-35DA-8816-7DB79D37C96A}"/>
              </a:ext>
            </a:extLst>
          </p:cNvPr>
          <p:cNvSpPr/>
          <p:nvPr/>
        </p:nvSpPr>
        <p:spPr>
          <a:xfrm>
            <a:off x="4213218" y="2752655"/>
            <a:ext cx="339928" cy="354357"/>
          </a:xfrm>
          <a:prstGeom prst="round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DC6D4E1-09B3-C1E9-D1A8-41374B60C286}"/>
              </a:ext>
            </a:extLst>
          </p:cNvPr>
          <p:cNvGrpSpPr/>
          <p:nvPr/>
        </p:nvGrpSpPr>
        <p:grpSpPr>
          <a:xfrm>
            <a:off x="3999483" y="2460442"/>
            <a:ext cx="341745" cy="341745"/>
            <a:chOff x="4042345" y="2498604"/>
            <a:chExt cx="341745" cy="34174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4AF771F-B5DF-F261-AAFD-BA04E57F6457}"/>
                </a:ext>
              </a:extLst>
            </p:cNvPr>
            <p:cNvSpPr/>
            <p:nvPr/>
          </p:nvSpPr>
          <p:spPr>
            <a:xfrm>
              <a:off x="4042345" y="2498604"/>
              <a:ext cx="341745" cy="341745"/>
            </a:xfrm>
            <a:prstGeom prst="ellipse">
              <a:avLst/>
            </a:prstGeom>
            <a:solidFill>
              <a:srgbClr val="7F7F7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C224EC-0FBF-E2CF-6C7D-7B1F7284D7D6}"/>
                </a:ext>
              </a:extLst>
            </p:cNvPr>
            <p:cNvSpPr txBox="1"/>
            <p:nvPr/>
          </p:nvSpPr>
          <p:spPr>
            <a:xfrm>
              <a:off x="4077603" y="2518611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2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pic>
        <p:nvPicPr>
          <p:cNvPr id="85" name="그림 84" descr="블랙, 어둠이(가) 표시된 사진&#10;&#10;자동 생성된 설명">
            <a:extLst>
              <a:ext uri="{FF2B5EF4-FFF2-40B4-BE49-F238E27FC236}">
                <a16:creationId xmlns:a16="http://schemas.microsoft.com/office/drawing/2014/main" id="{C73730D3-24F6-D8E1-E66E-971AA652B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79" y="2929833"/>
            <a:ext cx="341578" cy="3415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E0760C9-17E3-C59B-9F99-2D1D0911B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59" t="95331" r="786" b="1"/>
          <a:stretch/>
        </p:blipFill>
        <p:spPr>
          <a:xfrm>
            <a:off x="4861794" y="5833972"/>
            <a:ext cx="794032" cy="441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64FF123-A7AC-7629-A244-E0DADECAF8A6}"/>
              </a:ext>
            </a:extLst>
          </p:cNvPr>
          <p:cNvSpPr/>
          <p:nvPr/>
        </p:nvSpPr>
        <p:spPr>
          <a:xfrm>
            <a:off x="4872358" y="5877773"/>
            <a:ext cx="783468" cy="398159"/>
          </a:xfrm>
          <a:prstGeom prst="round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EB5A10D-8FE9-98B3-4DB1-B1A09BC6873F}"/>
              </a:ext>
            </a:extLst>
          </p:cNvPr>
          <p:cNvGrpSpPr/>
          <p:nvPr/>
        </p:nvGrpSpPr>
        <p:grpSpPr>
          <a:xfrm>
            <a:off x="4607688" y="5610719"/>
            <a:ext cx="341745" cy="341745"/>
            <a:chOff x="4042345" y="2498604"/>
            <a:chExt cx="341745" cy="34174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175034E-6EE7-819B-9852-92C9DC60D8D9}"/>
                </a:ext>
              </a:extLst>
            </p:cNvPr>
            <p:cNvSpPr/>
            <p:nvPr/>
          </p:nvSpPr>
          <p:spPr>
            <a:xfrm>
              <a:off x="4042345" y="2498604"/>
              <a:ext cx="341745" cy="341745"/>
            </a:xfrm>
            <a:prstGeom prst="ellipse">
              <a:avLst/>
            </a:prstGeom>
            <a:solidFill>
              <a:srgbClr val="7F7F7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19E3C04-756D-574C-3309-4FBF1946295E}"/>
                </a:ext>
              </a:extLst>
            </p:cNvPr>
            <p:cNvSpPr txBox="1"/>
            <p:nvPr/>
          </p:nvSpPr>
          <p:spPr>
            <a:xfrm>
              <a:off x="4077603" y="2518611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3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pic>
        <p:nvPicPr>
          <p:cNvPr id="95" name="그림 94" descr="블랙, 어둠이(가) 표시된 사진&#10;&#10;자동 생성된 설명">
            <a:extLst>
              <a:ext uri="{FF2B5EF4-FFF2-40B4-BE49-F238E27FC236}">
                <a16:creationId xmlns:a16="http://schemas.microsoft.com/office/drawing/2014/main" id="{CD181CEA-D788-CEFC-AC14-92FF0411BD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90" y="6076852"/>
            <a:ext cx="341578" cy="341578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F6A0F81-31A4-19E4-375D-6105F0239718}"/>
              </a:ext>
            </a:extLst>
          </p:cNvPr>
          <p:cNvGrpSpPr/>
          <p:nvPr/>
        </p:nvGrpSpPr>
        <p:grpSpPr>
          <a:xfrm>
            <a:off x="8622225" y="4267212"/>
            <a:ext cx="1778050" cy="568705"/>
            <a:chOff x="7128705" y="4226730"/>
            <a:chExt cx="1778050" cy="568705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5D9439D8-07A6-8DCE-A6CD-EB9C19D1A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36" b="5835"/>
            <a:stretch/>
          </p:blipFill>
          <p:spPr>
            <a:xfrm>
              <a:off x="7245176" y="4226730"/>
              <a:ext cx="352474" cy="304843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66AE12D2-BBC5-EED8-FC3B-7C4DD411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3128" y="4228367"/>
              <a:ext cx="362001" cy="30484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88DBD6-57DA-C86B-C432-EF332DD093BA}"/>
                </a:ext>
              </a:extLst>
            </p:cNvPr>
            <p:cNvSpPr txBox="1"/>
            <p:nvPr/>
          </p:nvSpPr>
          <p:spPr>
            <a:xfrm>
              <a:off x="7128705" y="4478425"/>
              <a:ext cx="585417" cy="317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빈 좌석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29FFB-09DE-1DC2-7A82-DED8269FE321}"/>
                </a:ext>
              </a:extLst>
            </p:cNvPr>
            <p:cNvSpPr txBox="1"/>
            <p:nvPr/>
          </p:nvSpPr>
          <p:spPr>
            <a:xfrm>
              <a:off x="7981502" y="4478425"/>
              <a:ext cx="925253" cy="317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선택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(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클릭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)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 시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Pretendard"/>
                <a:ea typeface="Pretendard"/>
                <a:cs typeface="+mn-cs"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D5B09175-0C80-D947-0C17-0C5598D12D61}"/>
                </a:ext>
              </a:extLst>
            </p:cNvPr>
            <p:cNvCxnSpPr/>
            <p:nvPr/>
          </p:nvCxnSpPr>
          <p:spPr>
            <a:xfrm>
              <a:off x="7714122" y="4381500"/>
              <a:ext cx="439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9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결제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587306" y="1328653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6341659" y="1318143"/>
            <a:ext cx="8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03AF0A-891F-C791-F854-D47D7A9BF6C1}"/>
              </a:ext>
            </a:extLst>
          </p:cNvPr>
          <p:cNvGrpSpPr/>
          <p:nvPr/>
        </p:nvGrpSpPr>
        <p:grpSpPr>
          <a:xfrm>
            <a:off x="647492" y="1687475"/>
            <a:ext cx="5183432" cy="3358703"/>
            <a:chOff x="647492" y="1971955"/>
            <a:chExt cx="5183432" cy="335870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3AB5B04-AE19-4C19-90FA-D6478D209EC7}"/>
                </a:ext>
              </a:extLst>
            </p:cNvPr>
            <p:cNvSpPr/>
            <p:nvPr/>
          </p:nvSpPr>
          <p:spPr>
            <a:xfrm>
              <a:off x="647492" y="1971955"/>
              <a:ext cx="5183257" cy="3358703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7AC5BE-98EB-E17D-B946-4E88D3E4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493" y="2349186"/>
              <a:ext cx="5183431" cy="255021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366715-4BBF-6CCB-586C-2956F475677B}"/>
              </a:ext>
            </a:extLst>
          </p:cNvPr>
          <p:cNvGrpSpPr/>
          <p:nvPr/>
        </p:nvGrpSpPr>
        <p:grpSpPr>
          <a:xfrm>
            <a:off x="6361250" y="1687475"/>
            <a:ext cx="5183257" cy="3358703"/>
            <a:chOff x="6361250" y="1971955"/>
            <a:chExt cx="5183257" cy="335870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8F58C0-6CEE-455A-F535-6F0B5BF3AA4F}"/>
                </a:ext>
              </a:extLst>
            </p:cNvPr>
            <p:cNvSpPr/>
            <p:nvPr/>
          </p:nvSpPr>
          <p:spPr>
            <a:xfrm>
              <a:off x="6361250" y="1971955"/>
              <a:ext cx="5183257" cy="3358703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AB961D-278D-A569-241F-D560ACEB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4355" y="1971955"/>
              <a:ext cx="3562880" cy="335870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30758-5B0A-27E6-79FE-8574CBDB4704}"/>
              </a:ext>
            </a:extLst>
          </p:cNvPr>
          <p:cNvGrpSpPr/>
          <p:nvPr/>
        </p:nvGrpSpPr>
        <p:grpSpPr>
          <a:xfrm>
            <a:off x="926415" y="5223301"/>
            <a:ext cx="4625586" cy="729101"/>
            <a:chOff x="1003054" y="5507781"/>
            <a:chExt cx="4625586" cy="729101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BC1F0A-392E-49CD-956A-2DD195464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1804857" y="5513611"/>
              <a:ext cx="3021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영화 명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및 성인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/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학생 별 가격 표시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EDB05-9F5C-D24B-0A9A-8FB8C2EB9F44}"/>
                </a:ext>
              </a:extLst>
            </p:cNvPr>
            <p:cNvSpPr txBox="1"/>
            <p:nvPr/>
          </p:nvSpPr>
          <p:spPr>
            <a:xfrm>
              <a:off x="1409890" y="5857996"/>
              <a:ext cx="3811915" cy="378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구매할 티켓의 목록을 불러와서 가격을 계산해 출력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9ED37-DCCA-51A6-809C-429303CB93BD}"/>
              </a:ext>
            </a:extLst>
          </p:cNvPr>
          <p:cNvGrpSpPr/>
          <p:nvPr/>
        </p:nvGrpSpPr>
        <p:grpSpPr>
          <a:xfrm>
            <a:off x="6640085" y="5223301"/>
            <a:ext cx="4625586" cy="1052267"/>
            <a:chOff x="1003054" y="5507781"/>
            <a:chExt cx="4625586" cy="1052267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A4C197-F87A-1F9C-F26D-AF83422FB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2ED756-A14B-01C0-E9DF-D96363C5E90F}"/>
                </a:ext>
              </a:extLst>
            </p:cNvPr>
            <p:cNvSpPr txBox="1"/>
            <p:nvPr/>
          </p:nvSpPr>
          <p:spPr>
            <a:xfrm>
              <a:off x="2449266" y="5513611"/>
              <a:ext cx="1733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카카오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API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값 삽입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A95B1-8DBE-F9E5-0607-48ABFE9E0B6C}"/>
                </a:ext>
              </a:extLst>
            </p:cNvPr>
            <p:cNvSpPr txBox="1"/>
            <p:nvPr/>
          </p:nvSpPr>
          <p:spPr>
            <a:xfrm>
              <a:off x="1114290" y="5857996"/>
              <a:ext cx="4218750" cy="702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Header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와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body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값을 넣은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HttpEntity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객체 생성 후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rPr>
                <a:t>API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통신을 통해 값을 받아 넘김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E39B30-C186-D57B-0B09-1878DEB0AF6A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0251987-D46B-50DF-64BA-1C5B951AC073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8BB2FCC-8DA8-A7E9-46A0-ABA68D2A5383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C26141-09B5-36E9-6E8C-E9798C8628F4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3B396-03AC-1CED-C5E7-B086CFB677D7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1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6C7136-AC71-32D5-7B09-2FB027897B73}"/>
              </a:ext>
            </a:extLst>
          </p:cNvPr>
          <p:cNvSpPr txBox="1"/>
          <p:nvPr/>
        </p:nvSpPr>
        <p:spPr>
          <a:xfrm>
            <a:off x="1676400" y="330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결제 페이지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58A5F6-4B27-B025-E16E-DB622016406E}"/>
              </a:ext>
            </a:extLst>
          </p:cNvPr>
          <p:cNvGrpSpPr/>
          <p:nvPr/>
        </p:nvGrpSpPr>
        <p:grpSpPr>
          <a:xfrm>
            <a:off x="3783207" y="992275"/>
            <a:ext cx="4625586" cy="888905"/>
            <a:chOff x="1003054" y="5513611"/>
            <a:chExt cx="4625586" cy="88890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BD81C1-D073-5790-5E36-434A1CDD14CF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6402516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5F3CE3-8100-28A7-0860-2CB34EE4ACFA}"/>
                </a:ext>
              </a:extLst>
            </p:cNvPr>
            <p:cNvSpPr txBox="1"/>
            <p:nvPr/>
          </p:nvSpPr>
          <p:spPr>
            <a:xfrm>
              <a:off x="2544645" y="5513611"/>
              <a:ext cx="15424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실제 구현 이미지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BFB270-58AE-C708-DF4B-F5B508AD6727}"/>
                </a:ext>
              </a:extLst>
            </p:cNvPr>
            <p:cNvSpPr txBox="1"/>
            <p:nvPr/>
          </p:nvSpPr>
          <p:spPr>
            <a:xfrm>
              <a:off x="1479685" y="5857996"/>
              <a:ext cx="3811915" cy="378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카카오페이 결제 성공 시 예매완료 페이지로 이동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9228D3-CBF3-7000-D76B-2FFFCC0824AD}"/>
              </a:ext>
            </a:extLst>
          </p:cNvPr>
          <p:cNvGrpSpPr/>
          <p:nvPr/>
        </p:nvGrpSpPr>
        <p:grpSpPr>
          <a:xfrm>
            <a:off x="635000" y="2154971"/>
            <a:ext cx="10972800" cy="3999952"/>
            <a:chOff x="635000" y="1376219"/>
            <a:chExt cx="10972800" cy="399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77EC76-BC44-5486-9E76-0929B7DE8AF8}"/>
                </a:ext>
              </a:extLst>
            </p:cNvPr>
            <p:cNvSpPr txBox="1"/>
            <p:nvPr/>
          </p:nvSpPr>
          <p:spPr>
            <a:xfrm>
              <a:off x="768715" y="4787677"/>
              <a:ext cx="1902833" cy="588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 정보 페이지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(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가격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영화명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인원 수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)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4EB049D-C604-7AE2-5F87-AB2DDC39A468}"/>
                </a:ext>
              </a:extLst>
            </p:cNvPr>
            <p:cNvGrpSpPr/>
            <p:nvPr/>
          </p:nvGrpSpPr>
          <p:grpSpPr>
            <a:xfrm>
              <a:off x="635000" y="1376219"/>
              <a:ext cx="10972800" cy="3311491"/>
              <a:chOff x="635000" y="1563110"/>
              <a:chExt cx="10972800" cy="331149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180B5A-26EB-47C9-9C46-411DB862974C}"/>
                  </a:ext>
                </a:extLst>
              </p:cNvPr>
              <p:cNvSpPr/>
              <p:nvPr/>
            </p:nvSpPr>
            <p:spPr>
              <a:xfrm>
                <a:off x="635000" y="1563112"/>
                <a:ext cx="2171189" cy="3311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A96EA7-BD42-4CD2-B79B-00BD7156E15F}"/>
                  </a:ext>
                </a:extLst>
              </p:cNvPr>
              <p:cNvSpPr/>
              <p:nvPr/>
            </p:nvSpPr>
            <p:spPr>
              <a:xfrm>
                <a:off x="635000" y="1563110"/>
                <a:ext cx="2171189" cy="5214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03E1A14-9043-46BB-B903-3CDB8D80C2BD}"/>
                  </a:ext>
                </a:extLst>
              </p:cNvPr>
              <p:cNvSpPr/>
              <p:nvPr/>
            </p:nvSpPr>
            <p:spPr>
              <a:xfrm>
                <a:off x="9436611" y="1563112"/>
                <a:ext cx="2171189" cy="3305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BB295EF-9433-447A-B4BD-5527A8EE3567}"/>
                  </a:ext>
                </a:extLst>
              </p:cNvPr>
              <p:cNvSpPr/>
              <p:nvPr/>
            </p:nvSpPr>
            <p:spPr>
              <a:xfrm>
                <a:off x="3568870" y="1563112"/>
                <a:ext cx="2171189" cy="330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76BEDC9-E4F5-4FDD-9862-C3CA0A682E01}"/>
                  </a:ext>
                </a:extLst>
              </p:cNvPr>
              <p:cNvSpPr/>
              <p:nvPr/>
            </p:nvSpPr>
            <p:spPr>
              <a:xfrm>
                <a:off x="6502740" y="1563112"/>
                <a:ext cx="2171189" cy="33114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189D5D-C718-4E09-974D-5588CAFCCEAB}"/>
                  </a:ext>
                </a:extLst>
              </p:cNvPr>
              <p:cNvSpPr txBox="1"/>
              <p:nvPr/>
            </p:nvSpPr>
            <p:spPr>
              <a:xfrm>
                <a:off x="2980215" y="3357537"/>
                <a:ext cx="414626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&gt;&gt;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B0A6D3-F2F2-4018-AAAB-6DB0668BFEA7}"/>
                  </a:ext>
                </a:extLst>
              </p:cNvPr>
              <p:cNvSpPr txBox="1"/>
              <p:nvPr/>
            </p:nvSpPr>
            <p:spPr>
              <a:xfrm>
                <a:off x="5930725" y="3357537"/>
                <a:ext cx="414626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&gt;&gt;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55FE0E-B181-4567-B446-08BBE5262F73}"/>
                  </a:ext>
                </a:extLst>
              </p:cNvPr>
              <p:cNvSpPr txBox="1"/>
              <p:nvPr/>
            </p:nvSpPr>
            <p:spPr>
              <a:xfrm>
                <a:off x="8831308" y="3357537"/>
                <a:ext cx="414626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&gt;&gt;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064715-5234-4809-A360-10B709E74E9C}"/>
                  </a:ext>
                </a:extLst>
              </p:cNvPr>
              <p:cNvSpPr txBox="1"/>
              <p:nvPr/>
            </p:nvSpPr>
            <p:spPr>
              <a:xfrm>
                <a:off x="1204799" y="1626397"/>
                <a:ext cx="998513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Montserrat SemiBold"/>
                    <a:ea typeface="Pretendard"/>
                    <a:cs typeface="+mn-cs"/>
                  </a:rPr>
                  <a:t>STEP 1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76E59E6-98F0-4211-99E9-58F6D3C81AA2}"/>
                  </a:ext>
                </a:extLst>
              </p:cNvPr>
              <p:cNvSpPr/>
              <p:nvPr/>
            </p:nvSpPr>
            <p:spPr>
              <a:xfrm>
                <a:off x="3568869" y="1563110"/>
                <a:ext cx="2171189" cy="5214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715BC6-C532-4513-A514-9C1EC4DC4A63}"/>
                  </a:ext>
                </a:extLst>
              </p:cNvPr>
              <p:cNvSpPr txBox="1"/>
              <p:nvPr/>
            </p:nvSpPr>
            <p:spPr>
              <a:xfrm>
                <a:off x="4163389" y="1626397"/>
                <a:ext cx="998513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Montserrat SemiBold"/>
                    <a:ea typeface="Pretendard"/>
                    <a:cs typeface="+mn-cs"/>
                  </a:rPr>
                  <a:t>STEP 2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F13B856-63DB-43F5-9F1D-24C34931D24D}"/>
                  </a:ext>
                </a:extLst>
              </p:cNvPr>
              <p:cNvSpPr/>
              <p:nvPr/>
            </p:nvSpPr>
            <p:spPr>
              <a:xfrm>
                <a:off x="6502738" y="1563110"/>
                <a:ext cx="2171189" cy="5214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3CBD19-F4F3-43D9-A8D7-BB42F4B3179C}"/>
                  </a:ext>
                </a:extLst>
              </p:cNvPr>
              <p:cNvSpPr txBox="1"/>
              <p:nvPr/>
            </p:nvSpPr>
            <p:spPr>
              <a:xfrm>
                <a:off x="7098110" y="1626397"/>
                <a:ext cx="998513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Montserrat SemiBold"/>
                    <a:ea typeface="Pretendard"/>
                    <a:cs typeface="+mn-cs"/>
                  </a:rPr>
                  <a:t>STEP 3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BEDC491-5658-4DE2-A675-31F41C978D18}"/>
                  </a:ext>
                </a:extLst>
              </p:cNvPr>
              <p:cNvSpPr/>
              <p:nvPr/>
            </p:nvSpPr>
            <p:spPr>
              <a:xfrm>
                <a:off x="9436606" y="1563110"/>
                <a:ext cx="2171189" cy="5214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1A5C77-58D6-4800-80E3-F22E30CB9F38}"/>
                  </a:ext>
                </a:extLst>
              </p:cNvPr>
              <p:cNvSpPr txBox="1"/>
              <p:nvPr/>
            </p:nvSpPr>
            <p:spPr>
              <a:xfrm>
                <a:off x="10023228" y="1626397"/>
                <a:ext cx="998513" cy="392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Montserrat SemiBold"/>
                    <a:ea typeface="Pretendard"/>
                    <a:cs typeface="+mn-cs"/>
                  </a:rPr>
                  <a:t>STEP 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360C478-8656-ACEA-DA93-A28BD0711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60628" y="2300786"/>
                <a:ext cx="1828073" cy="24232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57DEBC4-6173-5439-BFE8-DBC6A1FB6A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905" b="12968"/>
              <a:stretch/>
            </p:blipFill>
            <p:spPr>
              <a:xfrm>
                <a:off x="6787067" y="2265953"/>
                <a:ext cx="1620598" cy="25313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1042D53-B802-259E-ECEA-89DBBCBCDA5D}"/>
                  </a:ext>
                </a:extLst>
              </p:cNvPr>
              <p:cNvGrpSpPr/>
              <p:nvPr/>
            </p:nvGrpSpPr>
            <p:grpSpPr>
              <a:xfrm>
                <a:off x="9516900" y="3144797"/>
                <a:ext cx="2040100" cy="735236"/>
                <a:chOff x="6345351" y="2300521"/>
                <a:chExt cx="3677880" cy="1325480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BF115B15-125A-A29E-D1D0-AF2BABF4A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23056"/>
                <a:stretch/>
              </p:blipFill>
              <p:spPr>
                <a:xfrm>
                  <a:off x="6345351" y="2307765"/>
                  <a:ext cx="3677877" cy="13182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8FE2881-BC52-B410-B762-DFB76C15E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3756"/>
                <a:stretch/>
              </p:blipFill>
              <p:spPr>
                <a:xfrm>
                  <a:off x="8768764" y="2300521"/>
                  <a:ext cx="1254467" cy="1325477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3538678-0974-5D25-E423-07B7F8FB8281}"/>
                  </a:ext>
                </a:extLst>
              </p:cNvPr>
              <p:cNvGrpSpPr/>
              <p:nvPr/>
            </p:nvGrpSpPr>
            <p:grpSpPr>
              <a:xfrm>
                <a:off x="701907" y="2822436"/>
                <a:ext cx="2004296" cy="1213127"/>
                <a:chOff x="701907" y="2405896"/>
                <a:chExt cx="2004296" cy="121312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E3C48C57-08A4-B939-6606-55A0D0D12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907" y="2405896"/>
                  <a:ext cx="2004296" cy="121312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7FAAE3F-B53D-957D-D139-E367F2F08729}"/>
                    </a:ext>
                  </a:extLst>
                </p:cNvPr>
                <p:cNvSpPr/>
                <p:nvPr/>
              </p:nvSpPr>
              <p:spPr>
                <a:xfrm>
                  <a:off x="1473330" y="3104219"/>
                  <a:ext cx="431670" cy="324781"/>
                </a:xfrm>
                <a:prstGeom prst="roundRect">
                  <a:avLst/>
                </a:prstGeom>
                <a:noFill/>
                <a:ln w="349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 SemiBold"/>
                    <a:ea typeface="Pretendard"/>
                    <a:cs typeface="+mn-cs"/>
                  </a:endParaRPr>
                </a:p>
              </p:txBody>
            </p:sp>
            <p:pic>
              <p:nvPicPr>
                <p:cNvPr id="24" name="그림 23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F9CC4B21-602E-FD1F-37AB-63ECC23D7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6138" y="3271673"/>
                  <a:ext cx="245769" cy="245769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51141F-C883-4041-8BDC-AC27034191A1}"/>
                </a:ext>
              </a:extLst>
            </p:cNvPr>
            <p:cNvSpPr txBox="1"/>
            <p:nvPr/>
          </p:nvSpPr>
          <p:spPr>
            <a:xfrm>
              <a:off x="3402076" y="4787677"/>
              <a:ext cx="2545175" cy="32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카카오페이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 화면으로 연결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4069AC-7CAB-97E5-075C-A84A5187216A}"/>
                </a:ext>
              </a:extLst>
            </p:cNvPr>
            <p:cNvSpPr txBox="1"/>
            <p:nvPr/>
          </p:nvSpPr>
          <p:spPr>
            <a:xfrm>
              <a:off x="9659989" y="4787677"/>
              <a:ext cx="1902833" cy="32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 완료 창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B32B8A-006B-ED2C-D3B6-4A8667D5B222}"/>
                </a:ext>
              </a:extLst>
            </p:cNvPr>
            <p:cNvSpPr txBox="1"/>
            <p:nvPr/>
          </p:nvSpPr>
          <p:spPr>
            <a:xfrm>
              <a:off x="6324778" y="4787677"/>
              <a:ext cx="2545175" cy="328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 방법 선택 및 결제진행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64733D-8AF0-55F7-841A-BF7DABAFE7EC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2A39E0-FABE-F549-E408-2C8B752F9F17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025286E-7E13-9725-61E1-75ECF79B7A76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434A54-2CD9-CEFB-E64D-03E0166058AD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A47017-E228-A343-434E-CD6A7893156B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68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 완료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587306" y="1318143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13E7A-992D-471B-A355-C9C59E4475B1}"/>
              </a:ext>
            </a:extLst>
          </p:cNvPr>
          <p:cNvSpPr txBox="1"/>
          <p:nvPr/>
        </p:nvSpPr>
        <p:spPr>
          <a:xfrm flipH="1">
            <a:off x="6341659" y="1318143"/>
            <a:ext cx="8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30758-5B0A-27E6-79FE-8574CBDB4704}"/>
              </a:ext>
            </a:extLst>
          </p:cNvPr>
          <p:cNvGrpSpPr/>
          <p:nvPr/>
        </p:nvGrpSpPr>
        <p:grpSpPr>
          <a:xfrm>
            <a:off x="926415" y="5223301"/>
            <a:ext cx="4625586" cy="1052267"/>
            <a:chOff x="1003054" y="5507781"/>
            <a:chExt cx="4625586" cy="1052267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BC1F0A-392E-49CD-956A-2DD195464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BEAA5-02E6-4FBC-93A9-CE46F6FD0CFE}"/>
                </a:ext>
              </a:extLst>
            </p:cNvPr>
            <p:cNvSpPr txBox="1"/>
            <p:nvPr/>
          </p:nvSpPr>
          <p:spPr>
            <a:xfrm>
              <a:off x="2160725" y="5513611"/>
              <a:ext cx="2310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결제한 티켓 티켓코드 부여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EDB05-9F5C-D24B-0A9A-8FB8C2EB9F44}"/>
                </a:ext>
              </a:extLst>
            </p:cNvPr>
            <p:cNvSpPr txBox="1"/>
            <p:nvPr/>
          </p:nvSpPr>
          <p:spPr>
            <a:xfrm>
              <a:off x="1163004" y="5857996"/>
              <a:ext cx="4218750" cy="702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상영정보와 로그인한 유저의 정보로 현재 티켓코드가 없는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티켓들을 불러와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랜덤한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 문자열을 티켓코드로 부여한다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9ED37-DCCA-51A6-809C-429303CB93BD}"/>
              </a:ext>
            </a:extLst>
          </p:cNvPr>
          <p:cNvGrpSpPr/>
          <p:nvPr/>
        </p:nvGrpSpPr>
        <p:grpSpPr>
          <a:xfrm>
            <a:off x="6640085" y="5223301"/>
            <a:ext cx="4625586" cy="1052459"/>
            <a:chOff x="1003054" y="5507781"/>
            <a:chExt cx="4625586" cy="105245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CA4C197-F87A-1F9C-F26D-AF83422FB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03054" y="5507781"/>
              <a:ext cx="462558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2ED756-A14B-01C0-E9DF-D96363C5E90F}"/>
                </a:ext>
              </a:extLst>
            </p:cNvPr>
            <p:cNvSpPr txBox="1"/>
            <p:nvPr/>
          </p:nvSpPr>
          <p:spPr>
            <a:xfrm>
              <a:off x="2544647" y="5513611"/>
              <a:ext cx="15424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실제 구현 이미지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CA95B1-8DBE-F9E5-0607-48ABFE9E0B6C}"/>
                </a:ext>
              </a:extLst>
            </p:cNvPr>
            <p:cNvSpPr txBox="1"/>
            <p:nvPr/>
          </p:nvSpPr>
          <p:spPr>
            <a:xfrm>
              <a:off x="1114290" y="5857996"/>
              <a:ext cx="4218750" cy="702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영화 이름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상영 날짜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예매 인원 출력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A35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처음으로 버튼 클릭 시 홈화면으로 이동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373F41-DBAD-4531-D5B1-206EE2BA8EBB}"/>
              </a:ext>
            </a:extLst>
          </p:cNvPr>
          <p:cNvGrpSpPr/>
          <p:nvPr/>
        </p:nvGrpSpPr>
        <p:grpSpPr>
          <a:xfrm>
            <a:off x="11006506" y="99293"/>
            <a:ext cx="944489" cy="592767"/>
            <a:chOff x="10971300" y="483787"/>
            <a:chExt cx="944489" cy="59276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87C242F-3389-0903-DB92-99EA182634A6}"/>
                </a:ext>
              </a:extLst>
            </p:cNvPr>
            <p:cNvGrpSpPr/>
            <p:nvPr/>
          </p:nvGrpSpPr>
          <p:grpSpPr>
            <a:xfrm>
              <a:off x="10971300" y="483787"/>
              <a:ext cx="944489" cy="266839"/>
              <a:chOff x="500171" y="1806992"/>
              <a:chExt cx="944489" cy="266839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839E277-182E-A330-2D1C-336BE167BFC7}"/>
                  </a:ext>
                </a:extLst>
              </p:cNvPr>
              <p:cNvSpPr/>
              <p:nvPr/>
            </p:nvSpPr>
            <p:spPr>
              <a:xfrm>
                <a:off x="500171" y="1806992"/>
                <a:ext cx="923962" cy="26161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DD5F45-68DF-303E-5654-E5FC928B6D39}"/>
                  </a:ext>
                </a:extLst>
              </p:cNvPr>
              <p:cNvSpPr txBox="1"/>
              <p:nvPr/>
            </p:nvSpPr>
            <p:spPr>
              <a:xfrm>
                <a:off x="500171" y="1812221"/>
                <a:ext cx="9444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SPIELBURG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095B3-456E-6677-7D42-33019A951B52}"/>
                </a:ext>
              </a:extLst>
            </p:cNvPr>
            <p:cNvSpPr txBox="1"/>
            <p:nvPr/>
          </p:nvSpPr>
          <p:spPr>
            <a:xfrm>
              <a:off x="11117974" y="768777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강현수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C137CDF-E298-2213-0436-E188E2A809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140" y="1634698"/>
            <a:ext cx="3290135" cy="3308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93972F-DCFA-B61C-B89A-1EEFC1A66177}"/>
              </a:ext>
            </a:extLst>
          </p:cNvPr>
          <p:cNvGrpSpPr/>
          <p:nvPr/>
        </p:nvGrpSpPr>
        <p:grpSpPr>
          <a:xfrm>
            <a:off x="6634849" y="2920770"/>
            <a:ext cx="4620350" cy="1152466"/>
            <a:chOff x="6640085" y="3428770"/>
            <a:chExt cx="2312793" cy="57688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514E012-2A53-3B35-2AD1-AA8EC7E2F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6640085" y="3428770"/>
              <a:ext cx="2312793" cy="576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20A79E5-57BF-8148-95D1-623BDDC70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56"/>
            <a:stretch/>
          </p:blipFill>
          <p:spPr>
            <a:xfrm>
              <a:off x="8377249" y="3428770"/>
              <a:ext cx="575629" cy="57688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271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98986-EB6B-4218-B002-2C26D2E31B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E88AE-9D7A-4643-BC1E-202A44F17E36}"/>
              </a:ext>
            </a:extLst>
          </p:cNvPr>
          <p:cNvSpPr txBox="1"/>
          <p:nvPr/>
        </p:nvSpPr>
        <p:spPr>
          <a:xfrm>
            <a:off x="3135901" y="1422400"/>
            <a:ext cx="5920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  <a:ea typeface="+mj-ea"/>
              </a:rPr>
              <a:t>User</a:t>
            </a:r>
            <a:r>
              <a:rPr lang="ko-KR" altLang="en-US" sz="6600" dirty="0">
                <a:latin typeface="+mj-lt"/>
                <a:ea typeface="+mj-ea"/>
              </a:rPr>
              <a:t> </a:t>
            </a:r>
            <a:r>
              <a:rPr lang="en-US" altLang="ko-KR" sz="6600" dirty="0">
                <a:latin typeface="+mj-lt"/>
                <a:ea typeface="+mj-ea"/>
              </a:rPr>
              <a:t>System</a:t>
            </a:r>
            <a:endParaRPr lang="ko-KR" altLang="en-US" sz="6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0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246402" cy="1415772"/>
            <a:chOff x="901700" y="2721114"/>
            <a:chExt cx="3246402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Black"/>
                  <a:ea typeface="Pretendard"/>
                  <a:cs typeface="+mn-cs"/>
                </a:rPr>
                <a:t>Part 1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246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-30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로그인 및 회원정보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18EC65D-EB9A-F7B9-DA39-7DEF0BE98D2F}"/>
              </a:ext>
            </a:extLst>
          </p:cNvPr>
          <p:cNvSpPr txBox="1"/>
          <p:nvPr/>
        </p:nvSpPr>
        <p:spPr>
          <a:xfrm>
            <a:off x="901700" y="5121312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0EC9C21A-62B8-4CA4-1517-DA44658BC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946" y="588982"/>
            <a:ext cx="5875282" cy="58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로그인 및 회원정보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A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B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52439" y="5214456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Pretendard"/>
                <a:cs typeface="+mn-cs"/>
              </a:rPr>
              <a:t>C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Pretendard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865674"/>
            <a:chOff x="281014" y="4235821"/>
            <a:chExt cx="2858426" cy="8656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회원가입 및 아이디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비밀번호 찾기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977956" y="4235821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A3838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User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865674"/>
            <a:chOff x="281014" y="4235821"/>
            <a:chExt cx="2858426" cy="8656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회원정보 수정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활동내역 보여주기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705812" y="4235821"/>
              <a:ext cx="1098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A3838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My Page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081117"/>
            <a:chOff x="281014" y="4235821"/>
            <a:chExt cx="2858426" cy="10811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접근 권한 설정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로그인 설정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로그아웃 설정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쿠키 설정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SemiBold"/>
                  <a:ea typeface="Pretendard"/>
                  <a:cs typeface="+mn-cs"/>
                </a:rPr>
                <a:t>예외 설정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721841" y="4235821"/>
              <a:ext cx="1066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A3838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retendard ExtraBold"/>
                  <a:ea typeface="Pretendard ExtraBold"/>
                  <a:cs typeface="+mn-cs"/>
                </a:rPr>
                <a:t>Security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  <a:lumOff val="25000"/>
                  </a:srgbClr>
                </a:solidFill>
                <a:effectLst/>
                <a:uLnTx/>
                <a:uFillTx/>
                <a:latin typeface="Pretendard ExtraBold"/>
                <a:ea typeface="Pretendard ExtraBold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E52433-3D29-5A54-F4BB-96B9933B568F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39105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역할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636766" y="1146922"/>
            <a:ext cx="1057586" cy="944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1937418" y="1146922"/>
            <a:ext cx="9683082" cy="944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935675" y="1314942"/>
            <a:ext cx="3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1949618" y="1358314"/>
            <a:ext cx="950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영화 상세페이지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3200" spc="-300" dirty="0" err="1">
                <a:solidFill>
                  <a:schemeClr val="bg1"/>
                </a:solidFill>
                <a:latin typeface="+mn-ea"/>
              </a:rPr>
              <a:t>api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) +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리뷰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CRUD +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신고	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636766" y="2225123"/>
            <a:ext cx="1057586" cy="944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1935252" y="2228754"/>
            <a:ext cx="9683082" cy="944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946310" y="2378081"/>
            <a:ext cx="38769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1935252" y="2415252"/>
            <a:ext cx="9367748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메인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고객센터 				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636766" y="3354124"/>
            <a:ext cx="1057586" cy="9449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1937418" y="3354124"/>
            <a:ext cx="9683082" cy="9449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946310" y="3519782"/>
            <a:ext cx="38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1942550" y="3544253"/>
            <a:ext cx="9512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예매 날짜 극장 좌석 선택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	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636766" y="4522524"/>
            <a:ext cx="1057586" cy="9449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1937418" y="4522524"/>
            <a:ext cx="9683082" cy="9449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946310" y="4662782"/>
            <a:ext cx="38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1942550" y="4712653"/>
            <a:ext cx="967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회원제 시스템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634600" y="5690924"/>
            <a:ext cx="1057586" cy="944984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1935252" y="5690924"/>
            <a:ext cx="9683082" cy="944984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944144" y="5831182"/>
            <a:ext cx="38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1940384" y="5881053"/>
            <a:ext cx="967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7A39C-534C-036B-8590-FDE30CAC4E71}"/>
              </a:ext>
            </a:extLst>
          </p:cNvPr>
          <p:cNvSpPr txBox="1"/>
          <p:nvPr/>
        </p:nvSpPr>
        <p:spPr>
          <a:xfrm>
            <a:off x="8849725" y="1345719"/>
            <a:ext cx="26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→ </a:t>
            </a: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전왕근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FE645-19C8-EB5A-5D48-5EA910DBCC6E}"/>
              </a:ext>
            </a:extLst>
          </p:cNvPr>
          <p:cNvSpPr txBox="1"/>
          <p:nvPr/>
        </p:nvSpPr>
        <p:spPr>
          <a:xfrm>
            <a:off x="8849721" y="2400145"/>
            <a:ext cx="26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→ 김도연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08AD-4CB3-F187-BB0D-8B3955955A60}"/>
              </a:ext>
            </a:extLst>
          </p:cNvPr>
          <p:cNvSpPr txBox="1"/>
          <p:nvPr/>
        </p:nvSpPr>
        <p:spPr>
          <a:xfrm>
            <a:off x="8849721" y="3551335"/>
            <a:ext cx="26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강현수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ED28-CBA0-EAE3-D2CB-2E2BB3B31885}"/>
              </a:ext>
            </a:extLst>
          </p:cNvPr>
          <p:cNvSpPr txBox="1"/>
          <p:nvPr/>
        </p:nvSpPr>
        <p:spPr>
          <a:xfrm>
            <a:off x="8849722" y="4702054"/>
            <a:ext cx="26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노승현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5D1B6-5B16-3E15-A541-5F13C8AB1302}"/>
              </a:ext>
            </a:extLst>
          </p:cNvPr>
          <p:cNvSpPr txBox="1"/>
          <p:nvPr/>
        </p:nvSpPr>
        <p:spPr>
          <a:xfrm>
            <a:off x="8849720" y="5892738"/>
            <a:ext cx="260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→ 이정준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2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1-1 Security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889747" y="3267920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536844" y="3355180"/>
            <a:ext cx="72971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접근 권한 설정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로그인 페이지와 회원가입 페이지 아이디 비밀번호 찾기 페이지는 아무 권한이 없는 사람이 이용 가능 하도록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anonymous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설정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22D14-2318-D00A-04B4-A961BA54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7" y="1376043"/>
            <a:ext cx="9820275" cy="17240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75D319-1BE4-A18F-C6E2-3A8DA14B2B93}"/>
              </a:ext>
            </a:extLst>
          </p:cNvPr>
          <p:cNvCxnSpPr>
            <a:cxnSpLocks/>
          </p:cNvCxnSpPr>
          <p:nvPr/>
        </p:nvCxnSpPr>
        <p:spPr>
          <a:xfrm>
            <a:off x="889747" y="6222244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FE4EA7-CBBC-8614-74D1-FC3623CD1B31}"/>
              </a:ext>
            </a:extLst>
          </p:cNvPr>
          <p:cNvSpPr txBox="1"/>
          <p:nvPr/>
        </p:nvSpPr>
        <p:spPr>
          <a:xfrm>
            <a:off x="3973413" y="6338552"/>
            <a:ext cx="276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로그인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로그아웃 설정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로그인 페이지에서 로그인 성공 시 홈으로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505C10-B33E-9D37-B009-B3157DC9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48" y="4085031"/>
            <a:ext cx="9820274" cy="1988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64DBA6-E20A-1652-E67F-F625832C03CA}"/>
              </a:ext>
            </a:extLst>
          </p:cNvPr>
          <p:cNvSpPr txBox="1"/>
          <p:nvPr/>
        </p:nvSpPr>
        <p:spPr>
          <a:xfrm flipH="1">
            <a:off x="869950" y="3589879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C37FB-A4C4-1F68-E781-9C79BB0BB225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1-1 Security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889747" y="3116918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3931619" y="3233226"/>
            <a:ext cx="2547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자동로그인 쿠키 설정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토큰의 유효기간은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1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주일로 설정하였습니다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375D319-1BE4-A18F-C6E2-3A8DA14B2B93}"/>
              </a:ext>
            </a:extLst>
          </p:cNvPr>
          <p:cNvCxnSpPr>
            <a:cxnSpLocks/>
          </p:cNvCxnSpPr>
          <p:nvPr/>
        </p:nvCxnSpPr>
        <p:spPr>
          <a:xfrm>
            <a:off x="889747" y="5819572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FE4EA7-CBBC-8614-74D1-FC3623CD1B31}"/>
              </a:ext>
            </a:extLst>
          </p:cNvPr>
          <p:cNvSpPr txBox="1"/>
          <p:nvPr/>
        </p:nvSpPr>
        <p:spPr>
          <a:xfrm>
            <a:off x="5002536" y="5935880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예외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4DBA6-E20A-1652-E67F-F625832C03CA}"/>
              </a:ext>
            </a:extLst>
          </p:cNvPr>
          <p:cNvSpPr txBox="1"/>
          <p:nvPr/>
        </p:nvSpPr>
        <p:spPr>
          <a:xfrm flipH="1">
            <a:off x="869950" y="3589879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A1EBF-9937-692A-FA1E-7B49AD2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46" y="1506654"/>
            <a:ext cx="822007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61AF75-36BC-38C3-7361-42CF0AFF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6" y="4772741"/>
            <a:ext cx="8220075" cy="666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D5662-1258-C2AE-E7CD-9BC1114AAD28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299853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1-2 User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889747" y="5988307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5127905" y="6104809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회원가입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E0B58-40FF-37EE-FB5E-38EE6C8E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14" y="1325700"/>
            <a:ext cx="5967777" cy="4415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CBAFFB-EA31-FFD1-BAA9-8429A1A868EB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21199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1-2 User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889747" y="5988307"/>
            <a:ext cx="98202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4422586" y="610480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회원가입 정보 입력 시 정규 표현식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85580-4FFE-D038-CFD5-424643FF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68" y="1325699"/>
            <a:ext cx="5967777" cy="4415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79FE6-7AC9-853C-F7CE-0BDD3359CD93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3913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1-2 User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652059" y="5367522"/>
            <a:ext cx="52286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402525" y="5638041"/>
            <a:ext cx="5545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아이디 찾기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Email, name, birthday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값을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requestParam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을 이용하여 찾는 방식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B2EE2-2B45-8B33-6A98-D69DD919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3" y="1344674"/>
            <a:ext cx="4943621" cy="365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3D671-412D-5339-F80B-3C262014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57" y="1344674"/>
            <a:ext cx="4331568" cy="36576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FA8B50-C5C1-55D9-F439-E2BDD1732F8A}"/>
              </a:ext>
            </a:extLst>
          </p:cNvPr>
          <p:cNvCxnSpPr>
            <a:cxnSpLocks/>
          </p:cNvCxnSpPr>
          <p:nvPr/>
        </p:nvCxnSpPr>
        <p:spPr>
          <a:xfrm>
            <a:off x="6215358" y="5367522"/>
            <a:ext cx="52286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2B4A1E-887E-551A-5E19-9F841D2FF02E}"/>
              </a:ext>
            </a:extLst>
          </p:cNvPr>
          <p:cNvSpPr txBox="1"/>
          <p:nvPr/>
        </p:nvSpPr>
        <p:spPr>
          <a:xfrm>
            <a:off x="5856818" y="5638041"/>
            <a:ext cx="5763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비밀번호 찾기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Username, name, email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값을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RequestParam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을 이용하여 찾는 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7C1E-10F0-4779-98ED-53E5AB636141}"/>
              </a:ext>
            </a:extLst>
          </p:cNvPr>
          <p:cNvSpPr txBox="1"/>
          <p:nvPr/>
        </p:nvSpPr>
        <p:spPr>
          <a:xfrm flipH="1">
            <a:off x="6671160" y="830648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4700E-BB2C-CF62-FF99-DD792E36B775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25261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1-3 My Page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1024899" y="4797071"/>
            <a:ext cx="48390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764989" y="4966848"/>
            <a:ext cx="3225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마이페이지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PrincipalDetails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를 이용해 회원 검증을 하였습니다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5FBD38-9CC3-965D-197F-7C455C4C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9" y="1372344"/>
            <a:ext cx="4839006" cy="3124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AC565A-1914-1ED4-30AD-F8BA19E7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66" y="1372344"/>
            <a:ext cx="5517376" cy="31241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4FA237-4158-BEFC-7668-F522779B25EA}"/>
              </a:ext>
            </a:extLst>
          </p:cNvPr>
          <p:cNvCxnSpPr>
            <a:cxnSpLocks/>
          </p:cNvCxnSpPr>
          <p:nvPr/>
        </p:nvCxnSpPr>
        <p:spPr>
          <a:xfrm>
            <a:off x="6258187" y="4797071"/>
            <a:ext cx="53535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2FD168-6830-CE7E-C5B4-823287638F66}"/>
              </a:ext>
            </a:extLst>
          </p:cNvPr>
          <p:cNvSpPr txBox="1"/>
          <p:nvPr/>
        </p:nvSpPr>
        <p:spPr>
          <a:xfrm>
            <a:off x="7712904" y="4968812"/>
            <a:ext cx="2775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마이페이지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현재 회원의 아이디와 등급을 표시해주었습니다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DFF3A-9DFE-3BAB-E3AD-8637DD323FED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</p:spTree>
    <p:extLst>
      <p:ext uri="{BB962C8B-B14F-4D97-AF65-F5344CB8AC3E}">
        <p14:creationId xmlns:p14="http://schemas.microsoft.com/office/powerpoint/2010/main" val="9220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Part 1-3 My Page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>
            <a:cxnSpLocks/>
          </p:cNvCxnSpPr>
          <p:nvPr/>
        </p:nvCxnSpPr>
        <p:spPr>
          <a:xfrm>
            <a:off x="1024899" y="4797071"/>
            <a:ext cx="48390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DE27F6-8F67-4E3C-8573-56D060BA818D}"/>
              </a:ext>
            </a:extLst>
          </p:cNvPr>
          <p:cNvSpPr txBox="1"/>
          <p:nvPr/>
        </p:nvSpPr>
        <p:spPr>
          <a:xfrm>
            <a:off x="1272872" y="4966848"/>
            <a:ext cx="4209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마이페이지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해당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service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를 이용해 현재 로그인한 아이디의 작성 글만 가져오게 작성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820255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7EA9E-5FCA-CED8-66DE-1EE84972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68" y="1286565"/>
            <a:ext cx="4976768" cy="32099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BF99D8-6764-73DB-5E63-655B18762B1D}"/>
              </a:ext>
            </a:extLst>
          </p:cNvPr>
          <p:cNvSpPr/>
          <p:nvPr/>
        </p:nvSpPr>
        <p:spPr>
          <a:xfrm>
            <a:off x="1167730" y="3578907"/>
            <a:ext cx="2833819" cy="22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01BB6-08D0-D738-AC5A-6D9E347D4836}"/>
              </a:ext>
            </a:extLst>
          </p:cNvPr>
          <p:cNvSpPr txBox="1"/>
          <p:nvPr/>
        </p:nvSpPr>
        <p:spPr>
          <a:xfrm>
            <a:off x="9929039" y="3207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노승현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07E9A1-9396-963E-6E9C-693AFE25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03" y="1023250"/>
            <a:ext cx="4562444" cy="27050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E83682-3738-5601-14C8-2C05591D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03" y="3925462"/>
            <a:ext cx="4489753" cy="274203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B1988A1-B51F-D1D4-D0DE-985BAAFC569C}"/>
              </a:ext>
            </a:extLst>
          </p:cNvPr>
          <p:cNvCxnSpPr>
            <a:cxnSpLocks/>
          </p:cNvCxnSpPr>
          <p:nvPr/>
        </p:nvCxnSpPr>
        <p:spPr>
          <a:xfrm>
            <a:off x="6429122" y="3782823"/>
            <a:ext cx="48390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4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027694" y="1422400"/>
            <a:ext cx="6136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026517" cy="1231106"/>
            <a:chOff x="901700" y="2721114"/>
            <a:chExt cx="2026517" cy="12311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026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영화 관리</a:t>
              </a:r>
              <a:r>
                <a:rPr lang="en-US" altLang="ko-KR" sz="2400" b="1" dirty="0"/>
                <a:t>, </a:t>
              </a:r>
              <a:r>
                <a:rPr lang="ko-KR" altLang="en-US" sz="2400" b="1" dirty="0"/>
                <a:t>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4A681C-DB4F-8354-D045-6FC2EEE7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86" y="1239340"/>
            <a:ext cx="7767694" cy="3771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B11472-A6C2-F4B3-88E7-0F5725C0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7" y="2176878"/>
            <a:ext cx="5499069" cy="25042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EEB581-EDF1-B911-A438-9A87044C2410}"/>
              </a:ext>
            </a:extLst>
          </p:cNvPr>
          <p:cNvSpPr/>
          <p:nvPr/>
        </p:nvSpPr>
        <p:spPr>
          <a:xfrm>
            <a:off x="475172" y="1824116"/>
            <a:ext cx="3287531" cy="1384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, </a:t>
            </a:r>
            <a:r>
              <a:rPr lang="ko-KR" altLang="en-US" sz="4400" spc="-300" dirty="0">
                <a:solidFill>
                  <a:schemeClr val="accent4"/>
                </a:solidFill>
              </a:rPr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468506" y="1239340"/>
            <a:ext cx="3294197" cy="1969771"/>
            <a:chOff x="275218" y="4208942"/>
            <a:chExt cx="2864222" cy="19697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기본적인 </a:t>
              </a:r>
              <a:r>
                <a:rPr lang="en-US" altLang="ko-KR" sz="1400" dirty="0"/>
                <a:t>CRUD</a:t>
              </a:r>
              <a:r>
                <a:rPr lang="ko-KR" altLang="en-US" sz="1400" dirty="0"/>
                <a:t>도 구현했지만</a:t>
              </a:r>
              <a:r>
                <a:rPr lang="en-US" altLang="ko-KR" sz="1400" dirty="0"/>
                <a:t>,</a:t>
              </a:r>
            </a:p>
            <a:p>
              <a:pPr algn="just"/>
              <a:r>
                <a:rPr lang="ko-KR" altLang="en-US" sz="1400" dirty="0"/>
                <a:t>영화 </a:t>
              </a:r>
              <a:r>
                <a:rPr lang="en-US" altLang="ko-KR" sz="1400" dirty="0"/>
                <a:t>API</a:t>
              </a:r>
              <a:r>
                <a:rPr lang="ko-KR" altLang="en-US" sz="1400" dirty="0"/>
                <a:t>를 통해 데이터를 받아와 저장하는 기능도 추가</a:t>
              </a:r>
              <a:endParaRPr lang="en-US" altLang="ko-KR" sz="1400" dirty="0"/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JS fetch</a:t>
              </a:r>
              <a:r>
                <a:rPr lang="ko-KR" altLang="en-US" sz="1400" dirty="0"/>
                <a:t>함수를 통해 데이터를 받아와 테이블에 출력</a:t>
              </a:r>
              <a:endParaRPr lang="en-US" altLang="ko-KR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75218" y="4208942"/>
              <a:ext cx="1435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관리하기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3E2767-319B-F570-7B77-212CC1F04125}"/>
              </a:ext>
            </a:extLst>
          </p:cNvPr>
          <p:cNvSpPr txBox="1"/>
          <p:nvPr/>
        </p:nvSpPr>
        <p:spPr>
          <a:xfrm>
            <a:off x="475172" y="3209111"/>
            <a:ext cx="3287531" cy="523220"/>
          </a:xfrm>
          <a:prstGeom prst="rect">
            <a:avLst/>
          </a:prstGeom>
          <a:solidFill>
            <a:srgbClr val="DFD8C7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한 행을 클릭하면 </a:t>
            </a:r>
            <a:r>
              <a:rPr lang="en-US" altLang="ko-KR" sz="1400" dirty="0"/>
              <a:t>form</a:t>
            </a:r>
            <a:r>
              <a:rPr lang="ko-KR" altLang="en-US" sz="1400" dirty="0"/>
              <a:t>에 데이터를 담고</a:t>
            </a:r>
            <a:endParaRPr lang="en-US" altLang="ko-KR" sz="1400" dirty="0"/>
          </a:p>
          <a:p>
            <a:pPr algn="just"/>
            <a:r>
              <a:rPr lang="ko-KR" altLang="en-US" sz="1400" dirty="0"/>
              <a:t>기존의 등록 페이지로 이동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2F1F3-2199-4B52-269E-666EFDC24DB1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6080413" y="757994"/>
            <a:ext cx="2858426" cy="2158335"/>
            <a:chOff x="281014" y="4235821"/>
            <a:chExt cx="2858426" cy="21583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err="1"/>
                <a:t>한줄평</a:t>
              </a:r>
              <a:r>
                <a:rPr lang="ko-KR" altLang="en-US" sz="1400" dirty="0"/>
                <a:t> 방식</a:t>
              </a:r>
            </a:p>
            <a:p>
              <a:pPr algn="just"/>
              <a:r>
                <a:rPr lang="ko-KR" altLang="en-US" sz="1400" dirty="0"/>
                <a:t>작성페이지 존재</a:t>
              </a:r>
            </a:p>
            <a:p>
              <a:pPr algn="just"/>
              <a:r>
                <a:rPr lang="ko-KR" altLang="en-US" sz="1400" dirty="0"/>
                <a:t>추천 기능</a:t>
              </a:r>
            </a:p>
            <a:p>
              <a:pPr algn="just"/>
              <a:r>
                <a:rPr lang="ko-KR" altLang="en-US" sz="1400" dirty="0"/>
                <a:t>평균 점수 내기</a:t>
              </a:r>
            </a:p>
            <a:p>
              <a:pPr algn="just"/>
              <a:r>
                <a:rPr lang="ko-KR" altLang="en-US" sz="1400" dirty="0"/>
                <a:t>신고 기능</a:t>
              </a:r>
            </a:p>
            <a:p>
              <a:pPr algn="just"/>
              <a:r>
                <a:rPr lang="ko-KR" altLang="en-US" sz="1400" dirty="0" err="1"/>
                <a:t>스포일러</a:t>
              </a:r>
              <a:r>
                <a:rPr lang="ko-KR" altLang="en-US" sz="1400" dirty="0"/>
                <a:t> 신고</a:t>
              </a:r>
            </a:p>
            <a:p>
              <a:pPr algn="just"/>
              <a:r>
                <a:rPr lang="ko-KR" altLang="en-US" sz="1400" dirty="0"/>
                <a:t>욕설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비방 신고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503831" y="4235821"/>
              <a:ext cx="1502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별 리뷰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구현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>
            <a:stCxn id="22" idx="4"/>
          </p:cNvCxnSpPr>
          <p:nvPr/>
        </p:nvCxnSpPr>
        <p:spPr>
          <a:xfrm>
            <a:off x="4909924" y="2716545"/>
            <a:ext cx="1188516" cy="175408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>
            <a:endCxn id="21" idx="6"/>
          </p:cNvCxnSpPr>
          <p:nvPr/>
        </p:nvCxnSpPr>
        <p:spPr>
          <a:xfrm flipH="1" flipV="1">
            <a:off x="3198054" y="3198824"/>
            <a:ext cx="2900386" cy="127910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>
            <a:endCxn id="23" idx="3"/>
          </p:cNvCxnSpPr>
          <p:nvPr/>
        </p:nvCxnSpPr>
        <p:spPr>
          <a:xfrm flipV="1">
            <a:off x="6080413" y="2659305"/>
            <a:ext cx="2271895" cy="18113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4030541" y="957779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4618818" y="1437052"/>
            <a:ext cx="582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39288" y="2319441"/>
            <a:ext cx="1758766" cy="1758766"/>
            <a:chOff x="2264571" y="3166374"/>
            <a:chExt cx="1758766" cy="175876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FEFF22A-BF61-4A4B-A2D1-5335C6116504}"/>
                </a:ext>
              </a:extLst>
            </p:cNvPr>
            <p:cNvSpPr/>
            <p:nvPr/>
          </p:nvSpPr>
          <p:spPr>
            <a:xfrm>
              <a:off x="2264571" y="3166374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1E315B-21C8-4B50-9F3B-26FEC65DFF96}"/>
                </a:ext>
              </a:extLst>
            </p:cNvPr>
            <p:cNvSpPr txBox="1"/>
            <p:nvPr/>
          </p:nvSpPr>
          <p:spPr>
            <a:xfrm>
              <a:off x="2831208" y="3661036"/>
              <a:ext cx="6254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+mj-lt"/>
                </a:rPr>
                <a:t>B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094743" y="1158104"/>
            <a:ext cx="1758766" cy="1758766"/>
            <a:chOff x="6975383" y="4684287"/>
            <a:chExt cx="1758766" cy="175876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F5AAC3-9360-4876-A207-D33BD9520125}"/>
                </a:ext>
              </a:extLst>
            </p:cNvPr>
            <p:cNvSpPr/>
            <p:nvPr/>
          </p:nvSpPr>
          <p:spPr>
            <a:xfrm>
              <a:off x="6975383" y="4684287"/>
              <a:ext cx="1758766" cy="1758766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94E246-96C6-475B-9D3B-16033C1D6F2C}"/>
                </a:ext>
              </a:extLst>
            </p:cNvPr>
            <p:cNvSpPr txBox="1"/>
            <p:nvPr/>
          </p:nvSpPr>
          <p:spPr>
            <a:xfrm>
              <a:off x="7552439" y="5214456"/>
              <a:ext cx="6046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+mj-lt"/>
                </a:rPr>
                <a:t>C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1184815" y="4157312"/>
            <a:ext cx="2858426" cy="1296561"/>
            <a:chOff x="281014" y="4235821"/>
            <a:chExt cx="2858426" cy="12965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극장 및 좌석 선택</a:t>
              </a:r>
            </a:p>
            <a:p>
              <a:pPr algn="just"/>
              <a:r>
                <a:rPr lang="ko-KR" altLang="en-US" sz="1400" dirty="0"/>
                <a:t>예매 기능</a:t>
              </a:r>
            </a:p>
            <a:p>
              <a:pPr algn="just"/>
              <a:r>
                <a:rPr lang="ko-KR" altLang="en-US" sz="1400" dirty="0"/>
                <a:t>결제 기능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568383" y="4235821"/>
              <a:ext cx="1502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상영 중 영화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9934029" y="1402525"/>
            <a:ext cx="2858426" cy="1727448"/>
            <a:chOff x="281014" y="4235821"/>
            <a:chExt cx="2858426" cy="17274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영화 정보 등록 및 관리</a:t>
              </a:r>
            </a:p>
            <a:p>
              <a:pPr algn="just"/>
              <a:r>
                <a:rPr lang="ko-KR" altLang="en-US" sz="1400" dirty="0"/>
                <a:t>회원 상태 관리</a:t>
              </a:r>
            </a:p>
            <a:p>
              <a:pPr algn="just"/>
              <a:r>
                <a:rPr lang="ko-KR" altLang="en-US" sz="1400" dirty="0"/>
                <a:t>예매 관리</a:t>
              </a:r>
            </a:p>
            <a:p>
              <a:pPr algn="just"/>
              <a:r>
                <a:rPr lang="ko-KR" altLang="en-US" sz="1400" dirty="0"/>
                <a:t>신고 관리</a:t>
              </a:r>
            </a:p>
            <a:p>
              <a:pPr algn="just"/>
              <a:r>
                <a:rPr lang="ko-KR" altLang="en-US" sz="1400" dirty="0"/>
                <a:t>가격 수정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806799" y="4235821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관리자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 flipH="1">
            <a:off x="4409440" y="4477932"/>
            <a:ext cx="1689000" cy="88654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860052" y="5033646"/>
            <a:ext cx="1758766" cy="1758766"/>
            <a:chOff x="6975383" y="4684287"/>
            <a:chExt cx="1758766" cy="1758766"/>
          </a:xfrm>
          <a:solidFill>
            <a:schemeClr val="accent6"/>
          </a:solidFill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9F5AAC3-9360-4876-A207-D33BD9520125}"/>
                </a:ext>
              </a:extLst>
            </p:cNvPr>
            <p:cNvSpPr/>
            <p:nvPr/>
          </p:nvSpPr>
          <p:spPr>
            <a:xfrm>
              <a:off x="6975383" y="4684287"/>
              <a:ext cx="1758766" cy="1758766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594E246-96C6-475B-9D3B-16033C1D6F2C}"/>
                </a:ext>
              </a:extLst>
            </p:cNvPr>
            <p:cNvSpPr txBox="1"/>
            <p:nvPr/>
          </p:nvSpPr>
          <p:spPr>
            <a:xfrm>
              <a:off x="7552439" y="5214456"/>
              <a:ext cx="604653" cy="76944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+mj-lt"/>
                </a:rPr>
                <a:t>D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 flipH="1" flipV="1">
            <a:off x="6098441" y="4477933"/>
            <a:ext cx="1795879" cy="71382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805564" y="4574490"/>
            <a:ext cx="1758766" cy="1758766"/>
            <a:chOff x="6975383" y="4684287"/>
            <a:chExt cx="1758766" cy="175876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9F5AAC3-9360-4876-A207-D33BD9520125}"/>
                </a:ext>
              </a:extLst>
            </p:cNvPr>
            <p:cNvSpPr/>
            <p:nvPr/>
          </p:nvSpPr>
          <p:spPr>
            <a:xfrm>
              <a:off x="6975383" y="4684287"/>
              <a:ext cx="1758766" cy="1758766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94E246-96C6-475B-9D3B-16033C1D6F2C}"/>
                </a:ext>
              </a:extLst>
            </p:cNvPr>
            <p:cNvSpPr txBox="1"/>
            <p:nvPr/>
          </p:nvSpPr>
          <p:spPr>
            <a:xfrm>
              <a:off x="7610148" y="5214456"/>
              <a:ext cx="489236" cy="76944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latin typeface="+mj-lt"/>
                </a:rPr>
                <a:t>E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409440" y="5926551"/>
            <a:ext cx="2858426" cy="865674"/>
            <a:chOff x="281014" y="4235821"/>
            <a:chExt cx="2858426" cy="86567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관리자와 글쓴이만 조회 가능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752728" y="4235821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고객센터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9576681" y="4921206"/>
            <a:ext cx="2858426" cy="1512004"/>
            <a:chOff x="281014" y="4235821"/>
            <a:chExt cx="2858426" cy="151200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로그인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로그아웃</a:t>
              </a:r>
            </a:p>
            <a:p>
              <a:pPr algn="just"/>
              <a:r>
                <a:rPr lang="ko-KR" altLang="en-US" sz="1400" dirty="0"/>
                <a:t>예매 조회</a:t>
              </a:r>
            </a:p>
            <a:p>
              <a:pPr algn="just"/>
              <a:r>
                <a:rPr lang="ko-KR" altLang="en-US" sz="1400" dirty="0"/>
                <a:t>정보 수정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탈퇴</a:t>
              </a:r>
            </a:p>
            <a:p>
              <a:pPr algn="just"/>
              <a:r>
                <a:rPr lang="ko-KR" altLang="en-US" sz="1400" dirty="0"/>
                <a:t>비밀번호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아이디 찾기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482622" y="4235821"/>
              <a:ext cx="1673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회원제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4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, </a:t>
            </a:r>
            <a:r>
              <a:rPr lang="ko-KR" altLang="en-US" sz="4400" spc="-300" dirty="0">
                <a:solidFill>
                  <a:schemeClr val="accent4"/>
                </a:solidFill>
              </a:rPr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468506" y="1239340"/>
            <a:ext cx="3294197" cy="1759582"/>
            <a:chOff x="275218" y="4208942"/>
            <a:chExt cx="2864222" cy="175958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8973"/>
              <a:ext cx="2858426" cy="116955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Form</a:t>
              </a:r>
              <a:r>
                <a:rPr lang="ko-KR" altLang="en-US" sz="1400" dirty="0"/>
                <a:t>으로 보낸 데이터는 등록페이지에서 받아서 바로 적용</a:t>
              </a:r>
              <a:endParaRPr lang="en-US" altLang="ko-KR" sz="1400" dirty="0"/>
            </a:p>
            <a:p>
              <a:pPr algn="just"/>
              <a:endParaRPr lang="en-US" altLang="ko-KR" sz="1400" dirty="0"/>
            </a:p>
            <a:p>
              <a:pPr algn="just"/>
              <a:r>
                <a:rPr lang="ko-KR" altLang="en-US" sz="1400" dirty="0"/>
                <a:t>받은 </a:t>
              </a:r>
              <a:r>
                <a:rPr lang="en-US" altLang="ko-KR" sz="1400" dirty="0"/>
                <a:t>movieCode</a:t>
              </a:r>
              <a:r>
                <a:rPr lang="ko-KR" altLang="en-US" sz="1400" dirty="0"/>
                <a:t>값으로 데이터 조회 후</a:t>
              </a:r>
              <a:r>
                <a:rPr lang="en-US" altLang="ko-KR" sz="1400" dirty="0"/>
                <a:t>,</a:t>
              </a:r>
            </a:p>
            <a:p>
              <a:pPr algn="just"/>
              <a:r>
                <a:rPr lang="en-US" altLang="ko-KR" sz="1400" dirty="0"/>
                <a:t>Input value</a:t>
              </a:r>
              <a:r>
                <a:rPr lang="ko-KR" altLang="en-US" sz="1400" dirty="0"/>
                <a:t>에 적용</a:t>
              </a:r>
              <a:endParaRPr lang="en-US" altLang="ko-KR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75218" y="4208942"/>
              <a:ext cx="1435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관리하기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250F57-C501-FE41-784C-9EA674DF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12" y="2341997"/>
            <a:ext cx="7964708" cy="2285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7F640-3152-83CC-29DD-F69DACCC3013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32816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03FAF4B-79EA-B651-2BA0-74A2AC967205}"/>
              </a:ext>
            </a:extLst>
          </p:cNvPr>
          <p:cNvGrpSpPr/>
          <p:nvPr/>
        </p:nvGrpSpPr>
        <p:grpSpPr>
          <a:xfrm>
            <a:off x="656895" y="2947830"/>
            <a:ext cx="4929031" cy="3719670"/>
            <a:chOff x="6540896" y="1439395"/>
            <a:chExt cx="4330648" cy="3268103"/>
          </a:xfrm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FC763CCD-393D-6651-0763-A7A2C8D00E5A}"/>
                </a:ext>
              </a:extLst>
            </p:cNvPr>
            <p:cNvSpPr/>
            <p:nvPr/>
          </p:nvSpPr>
          <p:spPr>
            <a:xfrm>
              <a:off x="8069637" y="1865727"/>
              <a:ext cx="2801907" cy="2415437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0AF80F09-ADBA-70B3-2D59-CDBCAB6D3FCF}"/>
                </a:ext>
              </a:extLst>
            </p:cNvPr>
            <p:cNvSpPr/>
            <p:nvPr/>
          </p:nvSpPr>
          <p:spPr>
            <a:xfrm>
              <a:off x="6540896" y="1439395"/>
              <a:ext cx="3790999" cy="326810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55600" sx="90000" sy="9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, </a:t>
            </a:r>
            <a:r>
              <a:rPr lang="ko-KR" altLang="en-US" sz="4400" spc="-300" dirty="0">
                <a:solidFill>
                  <a:schemeClr val="accent4"/>
                </a:solidFill>
              </a:rPr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582024-501F-2ABA-4DC7-79362BD9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1" y="3654947"/>
            <a:ext cx="3537460" cy="2203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D04DA9-DE30-B541-9053-E7918F62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22" y="3878569"/>
            <a:ext cx="5970206" cy="158986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555849" y="1151799"/>
            <a:ext cx="3703168" cy="1661994"/>
            <a:chOff x="281014" y="4208942"/>
            <a:chExt cx="2858426" cy="16619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등록은 예외 처리를 통해 성공 여부를 판단</a:t>
              </a:r>
              <a:r>
                <a:rPr lang="en-US" altLang="ko-KR" sz="1600" dirty="0"/>
                <a:t>,</a:t>
              </a:r>
            </a:p>
            <a:p>
              <a:pPr algn="just"/>
              <a:r>
                <a:rPr lang="en-US" altLang="ko-KR" sz="1600" dirty="0"/>
                <a:t>Model</a:t>
              </a:r>
              <a:r>
                <a:rPr lang="ko-KR" altLang="en-US" sz="1600" dirty="0"/>
                <a:t>에 담아서 클라이언트에 상황 전달</a:t>
              </a:r>
              <a:endParaRPr lang="en-US" altLang="ko-KR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368871" y="4208942"/>
              <a:ext cx="1247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등록하기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C8385BF-3662-3B03-735E-85223C03D697}"/>
              </a:ext>
            </a:extLst>
          </p:cNvPr>
          <p:cNvSpPr txBox="1"/>
          <p:nvPr/>
        </p:nvSpPr>
        <p:spPr>
          <a:xfrm>
            <a:off x="512961" y="5858611"/>
            <a:ext cx="3537461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+mj-ea"/>
                <a:ea typeface="+mj-ea"/>
              </a:rPr>
              <a:t>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767CF-47C9-8FE9-8902-B2A0F409E726}"/>
              </a:ext>
            </a:extLst>
          </p:cNvPr>
          <p:cNvSpPr txBox="1"/>
          <p:nvPr/>
        </p:nvSpPr>
        <p:spPr>
          <a:xfrm>
            <a:off x="5989122" y="5468431"/>
            <a:ext cx="5970206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+mj-ea"/>
                <a:ea typeface="+mj-ea"/>
              </a:rPr>
              <a:t>Controller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1B4A94-9B26-EFAA-F940-A1498EB8E788}"/>
              </a:ext>
            </a:extLst>
          </p:cNvPr>
          <p:cNvGrpSpPr/>
          <p:nvPr/>
        </p:nvGrpSpPr>
        <p:grpSpPr>
          <a:xfrm>
            <a:off x="6463896" y="596945"/>
            <a:ext cx="5020658" cy="2900670"/>
            <a:chOff x="6306792" y="866884"/>
            <a:chExt cx="5020658" cy="2900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E26718-07ED-EC01-E4D6-E105DFBB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6792" y="866884"/>
              <a:ext cx="5020658" cy="256211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8D874F-DDA0-8EC3-36BA-665D27C4BB3A}"/>
                </a:ext>
              </a:extLst>
            </p:cNvPr>
            <p:cNvSpPr txBox="1"/>
            <p:nvPr/>
          </p:nvSpPr>
          <p:spPr>
            <a:xfrm>
              <a:off x="6306792" y="3429000"/>
              <a:ext cx="5020658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atin typeface="+mj-ea"/>
                  <a:ea typeface="+mj-ea"/>
                </a:rPr>
                <a:t>Template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FEB109-D6DB-299D-FBFA-6BE9347F3F15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28182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, </a:t>
            </a:r>
            <a:r>
              <a:rPr lang="ko-KR" altLang="en-US" sz="4400" spc="-300" dirty="0">
                <a:solidFill>
                  <a:schemeClr val="accent4"/>
                </a:solidFill>
              </a:rPr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475172" y="1239340"/>
            <a:ext cx="3287531" cy="923330"/>
            <a:chOff x="281014" y="4208942"/>
            <a:chExt cx="2858426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앞선 등록과 같은 로직</a:t>
              </a:r>
              <a:r>
                <a:rPr lang="en-US" altLang="ko-KR" sz="1600" dirty="0"/>
                <a:t>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5245" y="4208942"/>
              <a:ext cx="1414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삭제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B07308A-F1A0-A20E-50E6-0AD1A6AD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501" y="2720750"/>
            <a:ext cx="7477361" cy="2641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003AC-4FF5-94FB-40EF-F754F60B2A50}"/>
              </a:ext>
            </a:extLst>
          </p:cNvPr>
          <p:cNvSpPr txBox="1"/>
          <p:nvPr/>
        </p:nvSpPr>
        <p:spPr>
          <a:xfrm>
            <a:off x="11113697" y="2681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4166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11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영화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, </a:t>
            </a:r>
            <a:r>
              <a:rPr lang="ko-KR" altLang="en-US" sz="4400" spc="-300" dirty="0">
                <a:solidFill>
                  <a:schemeClr val="accent4"/>
                </a:solidFill>
              </a:rPr>
              <a:t>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475172" y="1239340"/>
            <a:ext cx="3287531" cy="1169551"/>
            <a:chOff x="281014" y="4208942"/>
            <a:chExt cx="2858426" cy="116955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Service</a:t>
              </a:r>
              <a:r>
                <a:rPr lang="ko-KR" altLang="en-US" sz="1600" dirty="0"/>
                <a:t>에서는 </a:t>
              </a:r>
              <a:r>
                <a:rPr lang="en-US" altLang="ko-KR" sz="1600" dirty="0"/>
                <a:t>throws</a:t>
              </a:r>
              <a:r>
                <a:rPr lang="ko-KR" altLang="en-US" sz="1600" dirty="0"/>
                <a:t>하고</a:t>
              </a:r>
              <a:r>
                <a:rPr lang="en-US" altLang="ko-KR" sz="1600" dirty="0"/>
                <a:t>,</a:t>
              </a:r>
            </a:p>
            <a:p>
              <a:pPr algn="just"/>
              <a:r>
                <a:rPr lang="en-US" altLang="ko-KR" sz="1600" dirty="0"/>
                <a:t>Controller</a:t>
              </a:r>
              <a:r>
                <a:rPr lang="ko-KR" altLang="en-US" sz="1600" dirty="0"/>
                <a:t>에서 예외를 잡아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처리</a:t>
              </a:r>
              <a:r>
                <a:rPr lang="en-US" altLang="ko-KR" sz="1600" dirty="0"/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5246" y="4208942"/>
              <a:ext cx="1414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영화 조회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3E9119-FF56-31F5-33E5-83DA85D00BDB}"/>
              </a:ext>
            </a:extLst>
          </p:cNvPr>
          <p:cNvGrpSpPr/>
          <p:nvPr/>
        </p:nvGrpSpPr>
        <p:grpSpPr>
          <a:xfrm>
            <a:off x="5405406" y="1967109"/>
            <a:ext cx="5346298" cy="3423428"/>
            <a:chOff x="475172" y="3429000"/>
            <a:chExt cx="4966238" cy="31800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9B1658-C5E2-6B73-9FA6-BDAC47CEC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172" y="3429000"/>
              <a:ext cx="4966238" cy="284164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8151C-0F5A-6B32-5E5F-2E3AE40F6E3D}"/>
                </a:ext>
              </a:extLst>
            </p:cNvPr>
            <p:cNvSpPr txBox="1"/>
            <p:nvPr/>
          </p:nvSpPr>
          <p:spPr>
            <a:xfrm>
              <a:off x="475172" y="6270508"/>
              <a:ext cx="4966238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atin typeface="+mj-ea"/>
                  <a:ea typeface="+mj-ea"/>
                </a:rPr>
                <a:t>Controller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817094-EF2B-6366-2E7E-AD34EF39A76D}"/>
              </a:ext>
            </a:extLst>
          </p:cNvPr>
          <p:cNvGrpSpPr/>
          <p:nvPr/>
        </p:nvGrpSpPr>
        <p:grpSpPr>
          <a:xfrm>
            <a:off x="4417976" y="2558021"/>
            <a:ext cx="7458030" cy="2241604"/>
            <a:chOff x="4942767" y="846353"/>
            <a:chExt cx="7108537" cy="21365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0EABD41-319E-36CF-9A24-AF863C6B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768" y="846353"/>
              <a:ext cx="7108536" cy="17980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21A40-D995-81CF-92A2-A68A257D42D4}"/>
                </a:ext>
              </a:extLst>
            </p:cNvPr>
            <p:cNvSpPr txBox="1"/>
            <p:nvPr/>
          </p:nvSpPr>
          <p:spPr>
            <a:xfrm>
              <a:off x="4942767" y="2644359"/>
              <a:ext cx="7108535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atin typeface="+mj-ea"/>
                  <a:ea typeface="+mj-ea"/>
                </a:rPr>
                <a:t>Service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05EE11-FBC7-68CF-A210-744DB37792BB}"/>
              </a:ext>
            </a:extLst>
          </p:cNvPr>
          <p:cNvGrpSpPr/>
          <p:nvPr/>
        </p:nvGrpSpPr>
        <p:grpSpPr>
          <a:xfrm>
            <a:off x="6434134" y="2340976"/>
            <a:ext cx="3264974" cy="2512974"/>
            <a:chOff x="7977850" y="4097494"/>
            <a:chExt cx="3264974" cy="25129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1809CE-D3A0-385A-AADA-99F6E71C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7850" y="4097494"/>
              <a:ext cx="3264974" cy="21744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D1200D-057E-DF7F-0578-DEA50C285145}"/>
                </a:ext>
              </a:extLst>
            </p:cNvPr>
            <p:cNvSpPr txBox="1"/>
            <p:nvPr/>
          </p:nvSpPr>
          <p:spPr>
            <a:xfrm>
              <a:off x="7977850" y="6271914"/>
              <a:ext cx="3264974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atin typeface="+mj-ea"/>
                  <a:ea typeface="+mj-ea"/>
                </a:rPr>
                <a:t>Template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FAFD5A-7168-6BAB-BCD2-5BB33D970F6A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32750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357001" cy="1231106"/>
            <a:chOff x="901700" y="2721114"/>
            <a:chExt cx="1996059" cy="1231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1996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상영 정보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상영 정보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813182" y="1276938"/>
            <a:ext cx="3933825" cy="119382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98446" y="1276938"/>
            <a:ext cx="3933825" cy="119382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83709" y="1276938"/>
            <a:ext cx="3933825" cy="11938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714448" y="12594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365299" y="1643018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상영관 로딩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9000073" y="1643019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등록 진행</a:t>
            </a:r>
            <a:r>
              <a:rPr lang="en-US" altLang="ko-KR" sz="2400" dirty="0">
                <a:solidFill>
                  <a:schemeClr val="bg1"/>
                </a:solidFill>
              </a:rPr>
              <a:t>...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70D0C-CAC4-D0FB-4605-C4B076FA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13" y="3122588"/>
            <a:ext cx="8367774" cy="34052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495041" y="1643018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영화관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F069F-5A33-51D4-DBCB-7B9A45B9099D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상영 정보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480040" y="1239340"/>
            <a:ext cx="3287531" cy="1324638"/>
            <a:chOff x="285247" y="4208942"/>
            <a:chExt cx="2858426" cy="13246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5247" y="4702583"/>
              <a:ext cx="2858426" cy="83099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&lt;select&gt; </a:t>
              </a:r>
              <a:r>
                <a:rPr lang="ko-KR" altLang="en-US" sz="1600" dirty="0"/>
                <a:t>를 통해 파라미터를 받고</a:t>
              </a:r>
              <a:r>
                <a:rPr lang="en-US" altLang="ko-KR" sz="1600" dirty="0"/>
                <a:t>,</a:t>
              </a:r>
            </a:p>
            <a:p>
              <a:pPr algn="just"/>
              <a:r>
                <a:rPr lang="ko-KR" altLang="en-US" sz="1600" dirty="0"/>
                <a:t>전체 선택일 경우에는 </a:t>
              </a:r>
              <a:r>
                <a:rPr lang="en-US" altLang="ko-KR" sz="1600" dirty="0" err="1"/>
                <a:t>findAll</a:t>
              </a:r>
              <a:r>
                <a:rPr lang="en-US" altLang="ko-KR" sz="1600" dirty="0"/>
                <a:t>();</a:t>
              </a:r>
              <a:r>
                <a:rPr lang="ko-KR" altLang="en-US" sz="1600" dirty="0"/>
                <a:t>을</a:t>
              </a:r>
              <a:endParaRPr lang="en-US" altLang="ko-KR" sz="1600" dirty="0"/>
            </a:p>
            <a:p>
              <a:pPr algn="just"/>
              <a:r>
                <a:rPr lang="ko-KR" altLang="en-US" sz="1600" dirty="0"/>
                <a:t>그 외에는 선택된 값에 맞춰 </a:t>
              </a:r>
              <a:r>
                <a:rPr lang="en-US" altLang="ko-KR" sz="1600" dirty="0"/>
                <a:t>select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5247" y="4208942"/>
              <a:ext cx="1414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상영 정보 조회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05AE4-4D28-8A5D-1B23-3B494540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14" y="2898953"/>
            <a:ext cx="8599723" cy="2938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F6242-1BA9-59C5-F640-11B31532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658" y="504234"/>
            <a:ext cx="3111749" cy="2186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DA568-9B64-4CB5-1F25-D587CF569F56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102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상영 정보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381748" y="1239340"/>
            <a:ext cx="10265796" cy="923330"/>
            <a:chOff x="34371" y="4208942"/>
            <a:chExt cx="8925854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8679211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앞과 같은 로직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다만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상세정보가 필요할 때는 여러 </a:t>
              </a:r>
              <a:r>
                <a:rPr lang="en-US" altLang="ko-KR" sz="1600" dirty="0"/>
                <a:t>JOIN</a:t>
              </a:r>
              <a:r>
                <a:rPr lang="ko-KR" altLang="en-US" sz="1600" dirty="0"/>
                <a:t>을 막기 위해 필요한 정보를 따로 </a:t>
              </a:r>
              <a:r>
                <a:rPr lang="en-US" altLang="ko-KR" sz="1600" dirty="0"/>
                <a:t>Model</a:t>
              </a:r>
              <a:r>
                <a:rPr lang="ko-KR" altLang="en-US" sz="1600" dirty="0"/>
                <a:t>에 담아 전송</a:t>
              </a:r>
              <a:endParaRPr lang="en-US" altLang="ko-KR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34371" y="4208942"/>
              <a:ext cx="1916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상영 정보 수정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삭제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4A1939-A225-C0EB-0EA6-AA381FF3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18" y="2688289"/>
            <a:ext cx="8712236" cy="3386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B2772-4659-3847-35F5-BCED32DAAC12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262834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1996059" cy="1231106"/>
            <a:chOff x="901700" y="2721114"/>
            <a:chExt cx="1996059" cy="1231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회원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회원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2274067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831447" y="5744191"/>
            <a:ext cx="10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ACTIVE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2274067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405623" y="574419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DEACTIVE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2274067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309217" y="574419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RESIGN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재생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02265" y="2746011"/>
            <a:ext cx="2218409" cy="2218409"/>
          </a:xfrm>
          <a:prstGeom prst="rect">
            <a:avLst/>
          </a:prstGeom>
        </p:spPr>
      </p:pic>
      <p:pic>
        <p:nvPicPr>
          <p:cNvPr id="17" name="그래픽 16" descr="일시 중지">
            <a:extLst>
              <a:ext uri="{FF2B5EF4-FFF2-40B4-BE49-F238E27FC236}">
                <a16:creationId xmlns:a16="http://schemas.microsoft.com/office/drawing/2014/main" id="{FD459999-2154-4B06-945E-362F2618D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57666" y="2784220"/>
            <a:ext cx="2104111" cy="2104111"/>
          </a:xfrm>
          <a:prstGeom prst="rect">
            <a:avLst/>
          </a:prstGeom>
        </p:spPr>
      </p:pic>
      <p:pic>
        <p:nvPicPr>
          <p:cNvPr id="20" name="그래픽 19" descr="정지">
            <a:extLst>
              <a:ext uri="{FF2B5EF4-FFF2-40B4-BE49-F238E27FC236}">
                <a16:creationId xmlns:a16="http://schemas.microsoft.com/office/drawing/2014/main" id="{E759F4B0-3D35-4BFF-9236-4031C84A6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92983" y="2784220"/>
            <a:ext cx="2150070" cy="21500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F1FFD67-4476-DB3F-ED4E-51A26C17928D}"/>
              </a:ext>
            </a:extLst>
          </p:cNvPr>
          <p:cNvGrpSpPr/>
          <p:nvPr/>
        </p:nvGrpSpPr>
        <p:grpSpPr>
          <a:xfrm>
            <a:off x="583709" y="975439"/>
            <a:ext cx="10852640" cy="923330"/>
            <a:chOff x="281014" y="4208942"/>
            <a:chExt cx="943610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FCEEB1-E6CD-A981-7A87-BAE15B4FC271}"/>
                </a:ext>
              </a:extLst>
            </p:cNvPr>
            <p:cNvSpPr txBox="1"/>
            <p:nvPr/>
          </p:nvSpPr>
          <p:spPr>
            <a:xfrm>
              <a:off x="281014" y="4793718"/>
              <a:ext cx="9436100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활동 중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정지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탈퇴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가지 의 상태를 </a:t>
              </a:r>
              <a:r>
                <a:rPr lang="en-US" altLang="ko-KR" sz="1600" dirty="0"/>
                <a:t>ENUM</a:t>
              </a:r>
              <a:r>
                <a:rPr lang="ko-KR" altLang="en-US" sz="1600" dirty="0"/>
                <a:t>으로 구현</a:t>
              </a:r>
              <a:endParaRPr lang="en-US" altLang="ko-KR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1DA5B3-651C-E2E6-61BA-0ED3A6056483}"/>
                </a:ext>
              </a:extLst>
            </p:cNvPr>
            <p:cNvSpPr txBox="1"/>
            <p:nvPr/>
          </p:nvSpPr>
          <p:spPr>
            <a:xfrm>
              <a:off x="502678" y="4208942"/>
              <a:ext cx="980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회원 정보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A4BFBA-2ADA-D6D3-0080-6FCDB5140BD0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DB </a:t>
            </a:r>
            <a:r>
              <a:rPr lang="ko-KR" altLang="en-US" sz="4400" spc="-300" dirty="0">
                <a:solidFill>
                  <a:schemeClr val="accent4"/>
                </a:solidFill>
              </a:rPr>
              <a:t>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2945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poi70\Downloads\ER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0" y="1382508"/>
            <a:ext cx="8901430" cy="5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4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AEA4DFB-EF6D-2298-735E-A62936BC3CB7}"/>
              </a:ext>
            </a:extLst>
          </p:cNvPr>
          <p:cNvGrpSpPr/>
          <p:nvPr/>
        </p:nvGrpSpPr>
        <p:grpSpPr>
          <a:xfrm>
            <a:off x="1826839" y="2733256"/>
            <a:ext cx="4929031" cy="3719670"/>
            <a:chOff x="6540896" y="1439395"/>
            <a:chExt cx="4330648" cy="3268103"/>
          </a:xfrm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7D5EA803-7006-B812-B453-CB4518C2DF0E}"/>
                </a:ext>
              </a:extLst>
            </p:cNvPr>
            <p:cNvSpPr/>
            <p:nvPr/>
          </p:nvSpPr>
          <p:spPr>
            <a:xfrm>
              <a:off x="8069637" y="1865727"/>
              <a:ext cx="2801907" cy="2415437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EFAB0975-54D3-49B5-3394-7665D0EE3196}"/>
                </a:ext>
              </a:extLst>
            </p:cNvPr>
            <p:cNvSpPr/>
            <p:nvPr/>
          </p:nvSpPr>
          <p:spPr>
            <a:xfrm>
              <a:off x="6540896" y="1439395"/>
              <a:ext cx="3790999" cy="326810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55600" sx="90000" sy="9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회원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665417" y="1261823"/>
            <a:ext cx="9982127" cy="900847"/>
            <a:chOff x="281014" y="4231425"/>
            <a:chExt cx="8679211" cy="9008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8679211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회원 상태에 따라 조회가 가능하도록 설계</a:t>
              </a:r>
              <a:endParaRPr lang="en-US" altLang="ko-KR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1014" y="4231425"/>
              <a:ext cx="980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회원 조회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32010DF-6B70-E420-C84A-EEEAE06B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403" y="3714402"/>
            <a:ext cx="5634079" cy="1757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C020C-8144-9504-3CDB-2853768C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9" y="2964525"/>
            <a:ext cx="4773755" cy="3234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D2394-4730-7BE8-F086-90C32C761172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22856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회원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665417" y="1239340"/>
            <a:ext cx="9982127" cy="923330"/>
            <a:chOff x="281014" y="4208942"/>
            <a:chExt cx="8679211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8679211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변경 버튼을 누르면 </a:t>
              </a:r>
              <a:r>
                <a:rPr lang="en-US" altLang="ko-KR" sz="1600" dirty="0" err="1"/>
                <a:t>attr</a:t>
              </a:r>
              <a:r>
                <a:rPr lang="ko-KR" altLang="en-US" sz="1600" dirty="0"/>
                <a:t>를 통해 </a:t>
              </a:r>
              <a:r>
                <a:rPr lang="en-US" altLang="ko-KR" sz="1600" dirty="0"/>
                <a:t>user id, </a:t>
              </a:r>
              <a:r>
                <a:rPr lang="ko-KR" altLang="en-US" sz="1600" dirty="0"/>
                <a:t>어떤 버튼을 눌렀는지 파악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파라메터로 넘겨 작동</a:t>
              </a:r>
              <a:endParaRPr lang="en-US" altLang="ko-KR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85251" y="4208942"/>
              <a:ext cx="1414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회원 상태 변경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9E1EA1E-0784-3EDE-BF43-236C592E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2562788"/>
            <a:ext cx="8415399" cy="24669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70E5A2-A3F5-95A1-FC64-3819303B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28" y="3214209"/>
            <a:ext cx="6937855" cy="258227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4FCE51-BA70-4798-D719-6E8947A2C9E1}"/>
              </a:ext>
            </a:extLst>
          </p:cNvPr>
          <p:cNvCxnSpPr>
            <a:cxnSpLocks/>
          </p:cNvCxnSpPr>
          <p:nvPr/>
        </p:nvCxnSpPr>
        <p:spPr>
          <a:xfrm flipH="1">
            <a:off x="2887876" y="3396781"/>
            <a:ext cx="19545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9CF3E4-5412-9931-1DDC-D998D5C1484F}"/>
              </a:ext>
            </a:extLst>
          </p:cNvPr>
          <p:cNvSpPr txBox="1"/>
          <p:nvPr/>
        </p:nvSpPr>
        <p:spPr>
          <a:xfrm>
            <a:off x="11113697" y="2629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360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055371" cy="1231106"/>
            <a:chOff x="901700" y="2721114"/>
            <a:chExt cx="2055371" cy="1231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951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신고 목록 관리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신고 목록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C6CD277-538B-AACE-7E65-726AA8B7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447" y="330200"/>
            <a:ext cx="4657759" cy="638179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309477" y="1177970"/>
            <a:ext cx="6312252" cy="966289"/>
            <a:chOff x="281015" y="4165983"/>
            <a:chExt cx="5488346" cy="96628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291646" y="4165983"/>
              <a:ext cx="1414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신고 목록 조회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5" y="4793718"/>
              <a:ext cx="5488346" cy="338554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다량의 </a:t>
              </a:r>
              <a:r>
                <a:rPr lang="en-US" altLang="ko-KR" sz="1600" dirty="0"/>
                <a:t>JOIN</a:t>
              </a:r>
              <a:r>
                <a:rPr lang="ko-KR" altLang="en-US" sz="1600" dirty="0"/>
                <a:t>및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무한 조회를 막기 위해 </a:t>
              </a:r>
              <a:r>
                <a:rPr lang="en-US" altLang="ko-KR" sz="1600" dirty="0"/>
                <a:t>DTO</a:t>
              </a:r>
              <a:r>
                <a:rPr lang="ko-KR" altLang="en-US" sz="1600" dirty="0"/>
                <a:t>에 여러 번 조회한 정보를 저장</a:t>
              </a:r>
              <a:endParaRPr lang="en-US" altLang="ko-KR" sz="1600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25CA3-2E9E-D153-E2D8-60A3BB6DEB34}"/>
              </a:ext>
            </a:extLst>
          </p:cNvPr>
          <p:cNvSpPr/>
          <p:nvPr/>
        </p:nvSpPr>
        <p:spPr>
          <a:xfrm>
            <a:off x="7554540" y="2086550"/>
            <a:ext cx="3528724" cy="1184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89C698-44B1-8D3A-2BB6-8BD5EFAEA4AF}"/>
              </a:ext>
            </a:extLst>
          </p:cNvPr>
          <p:cNvSpPr/>
          <p:nvPr/>
        </p:nvSpPr>
        <p:spPr>
          <a:xfrm>
            <a:off x="7554540" y="3270973"/>
            <a:ext cx="3528724" cy="13317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029E9A-F260-5945-B92C-8E94931F528C}"/>
              </a:ext>
            </a:extLst>
          </p:cNvPr>
          <p:cNvSpPr/>
          <p:nvPr/>
        </p:nvSpPr>
        <p:spPr>
          <a:xfrm>
            <a:off x="7554540" y="4602685"/>
            <a:ext cx="3528724" cy="12089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7A3861C-7836-8CE8-9965-2200F8DBFA4D}"/>
              </a:ext>
            </a:extLst>
          </p:cNvPr>
          <p:cNvCxnSpPr>
            <a:cxnSpLocks/>
          </p:cNvCxnSpPr>
          <p:nvPr/>
        </p:nvCxnSpPr>
        <p:spPr>
          <a:xfrm flipH="1">
            <a:off x="5504811" y="2754958"/>
            <a:ext cx="204972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184DCC7-0B5B-B930-5A27-95FAB17C0B03}"/>
              </a:ext>
            </a:extLst>
          </p:cNvPr>
          <p:cNvCxnSpPr>
            <a:cxnSpLocks/>
          </p:cNvCxnSpPr>
          <p:nvPr/>
        </p:nvCxnSpPr>
        <p:spPr>
          <a:xfrm flipH="1">
            <a:off x="5530381" y="3898983"/>
            <a:ext cx="204972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2E472E-1201-DE3C-4E95-955BBACF81D3}"/>
              </a:ext>
            </a:extLst>
          </p:cNvPr>
          <p:cNvCxnSpPr>
            <a:cxnSpLocks/>
          </p:cNvCxnSpPr>
          <p:nvPr/>
        </p:nvCxnSpPr>
        <p:spPr>
          <a:xfrm flipH="1">
            <a:off x="5530380" y="5266492"/>
            <a:ext cx="204972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508A22-63B2-42DC-302F-53588491A772}"/>
              </a:ext>
            </a:extLst>
          </p:cNvPr>
          <p:cNvSpPr txBox="1"/>
          <p:nvPr/>
        </p:nvSpPr>
        <p:spPr>
          <a:xfrm>
            <a:off x="3109977" y="2586957"/>
            <a:ext cx="239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신고자</a:t>
            </a:r>
            <a:r>
              <a:rPr lang="en-US" altLang="ko-KR" sz="1600" dirty="0"/>
              <a:t>(User)</a:t>
            </a:r>
            <a:r>
              <a:rPr lang="ko-KR" altLang="en-US" sz="1600" dirty="0"/>
              <a:t> 정보 조회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DA5BC-FE8E-F837-300D-6D10356A3673}"/>
              </a:ext>
            </a:extLst>
          </p:cNvPr>
          <p:cNvSpPr txBox="1"/>
          <p:nvPr/>
        </p:nvSpPr>
        <p:spPr>
          <a:xfrm>
            <a:off x="2559747" y="3767551"/>
            <a:ext cx="294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리뷰 글</a:t>
            </a:r>
            <a:r>
              <a:rPr lang="en-US" altLang="ko-KR" sz="1600" dirty="0"/>
              <a:t>(Review)</a:t>
            </a:r>
            <a:r>
              <a:rPr lang="ko-KR" altLang="en-US" sz="1600" dirty="0"/>
              <a:t> 정보 조회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F4D32-5E1F-35D9-DFF0-81BB9F5F6110}"/>
              </a:ext>
            </a:extLst>
          </p:cNvPr>
          <p:cNvSpPr txBox="1"/>
          <p:nvPr/>
        </p:nvSpPr>
        <p:spPr>
          <a:xfrm>
            <a:off x="3135546" y="5097215"/>
            <a:ext cx="239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글쓴이</a:t>
            </a:r>
            <a:r>
              <a:rPr lang="en-US" altLang="ko-KR" sz="1600" dirty="0"/>
              <a:t>(User)</a:t>
            </a:r>
            <a:r>
              <a:rPr lang="ko-KR" altLang="en-US" sz="1600" dirty="0"/>
              <a:t> 정보 조회</a:t>
            </a:r>
            <a:endParaRPr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05BE0-44ED-7611-293A-F3335AA2E033}"/>
              </a:ext>
            </a:extLst>
          </p:cNvPr>
          <p:cNvSpPr txBox="1"/>
          <p:nvPr/>
        </p:nvSpPr>
        <p:spPr>
          <a:xfrm>
            <a:off x="6139183" y="3302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이정준</a:t>
            </a:r>
          </a:p>
        </p:txBody>
      </p:sp>
    </p:spTree>
    <p:extLst>
      <p:ext uri="{BB962C8B-B14F-4D97-AF65-F5344CB8AC3E}">
        <p14:creationId xmlns:p14="http://schemas.microsoft.com/office/powerpoint/2010/main" val="9255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598407"/>
            <a:ext cx="2940228" cy="1231106"/>
            <a:chOff x="901700" y="2721114"/>
            <a:chExt cx="2940228" cy="1231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940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Last</a:t>
              </a:r>
              <a:r>
                <a:rPr lang="ko-KR" altLang="en-US" sz="4400" dirty="0">
                  <a:latin typeface="+mj-lt"/>
                </a:rPr>
                <a:t> </a:t>
              </a:r>
              <a:r>
                <a:rPr lang="en-US" altLang="ko-KR" sz="4400" dirty="0">
                  <a:latin typeface="+mj-lt"/>
                </a:rPr>
                <a:t>Part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소감 발표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95C368-C9A6-46F7-5B5B-659DFD307C9F}"/>
              </a:ext>
            </a:extLst>
          </p:cNvPr>
          <p:cNvCxnSpPr>
            <a:stCxn id="7" idx="3"/>
          </p:cNvCxnSpPr>
          <p:nvPr/>
        </p:nvCxnSpPr>
        <p:spPr>
          <a:xfrm flipV="1">
            <a:off x="3841928" y="983127"/>
            <a:ext cx="725322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8236494" y="589635"/>
            <a:ext cx="3456395" cy="1231106"/>
            <a:chOff x="901700" y="2721114"/>
            <a:chExt cx="3456395" cy="1231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34563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Thank You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소감 발표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95C368-C9A6-46F7-5B5B-659DFD307C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73629" y="974356"/>
            <a:ext cx="6962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7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FFB86-8E54-4295-B488-7770DB8E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1312486" y="1066800"/>
            <a:ext cx="9567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  <a:ea typeface="+mj-ea"/>
              </a:rPr>
              <a:t>Movie Info &amp; Review</a:t>
            </a:r>
            <a:endParaRPr lang="ko-KR" altLang="en-US" sz="6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12" y="1042496"/>
            <a:ext cx="7363345" cy="54913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59575" y="4438996"/>
            <a:ext cx="6259484" cy="20948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0323" y="3095106"/>
            <a:ext cx="1551710" cy="407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1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0392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영화 상세페이지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- 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예매율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1" y="1354974"/>
            <a:ext cx="5558444" cy="45249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5686618" y="1354974"/>
            <a:ext cx="6438880" cy="23912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18" y="3746210"/>
            <a:ext cx="6438880" cy="1894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ea typeface="Pretendard"/>
                <a:cs typeface="+mn-cs"/>
              </a:rPr>
              <a:t>전왕근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1283</Words>
  <Application>Microsoft Office PowerPoint</Application>
  <PresentationFormat>와이드스크린</PresentationFormat>
  <Paragraphs>403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Pretendard</vt:lpstr>
      <vt:lpstr>Pretendard ExtraBold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정준 이</cp:lastModifiedBy>
  <cp:revision>33</cp:revision>
  <dcterms:created xsi:type="dcterms:W3CDTF">2021-10-22T06:13:27Z</dcterms:created>
  <dcterms:modified xsi:type="dcterms:W3CDTF">2023-09-05T11:09:58Z</dcterms:modified>
</cp:coreProperties>
</file>